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tiff" ContentType="image/tiff"/>
  <Default Extension="rels" ContentType="application/vnd.openxmlformats-package.relationships+xml"/>
  <Default Extension="vml" ContentType="application/vnd.openxmlformats-officedocument.vmlDrawing"/>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notesSlides/notesSlide5.xml" ContentType="application/vnd.openxmlformats-officedocument.presentationml.notesSlide+xml"/>
  <Override PartName="/ppt/tags/tag2.xml" ContentType="application/vnd.openxmlformats-officedocument.presentationml.tags+xml"/>
  <Override PartName="/ppt/notesSlides/notesSlide6.xml" ContentType="application/vnd.openxmlformats-officedocument.presentationml.notesSlide+xml"/>
  <Override PartName="/ppt/embeddings/oleObject1.bin" ContentType="application/vnd.openxmlformats-officedocument.oleObject"/>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5"/>
  </p:notesMasterIdLst>
  <p:sldIdLst>
    <p:sldId id="256" r:id="rId2"/>
    <p:sldId id="432" r:id="rId3"/>
    <p:sldId id="442" r:id="rId4"/>
    <p:sldId id="311" r:id="rId5"/>
    <p:sldId id="313" r:id="rId6"/>
    <p:sldId id="343" r:id="rId7"/>
    <p:sldId id="409" r:id="rId8"/>
    <p:sldId id="435" r:id="rId9"/>
    <p:sldId id="407" r:id="rId10"/>
    <p:sldId id="434" r:id="rId11"/>
    <p:sldId id="369" r:id="rId12"/>
    <p:sldId id="441" r:id="rId13"/>
    <p:sldId id="438" r:id="rId14"/>
    <p:sldId id="439" r:id="rId15"/>
    <p:sldId id="450" r:id="rId16"/>
    <p:sldId id="443" r:id="rId17"/>
    <p:sldId id="451" r:id="rId18"/>
    <p:sldId id="444" r:id="rId19"/>
    <p:sldId id="447" r:id="rId20"/>
    <p:sldId id="446" r:id="rId21"/>
    <p:sldId id="448" r:id="rId22"/>
    <p:sldId id="449" r:id="rId23"/>
    <p:sldId id="452" r:id="rId24"/>
  </p:sldIdLst>
  <p:sldSz cx="9144000" cy="6858000" type="screen4x3"/>
  <p:notesSz cx="6858000" cy="9144000"/>
  <p:defaultTextStyle>
    <a:defPPr>
      <a:defRPr lang="en-US"/>
    </a:defPPr>
    <a:lvl1pPr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1pPr>
    <a:lvl2pPr marL="457200"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2pPr>
    <a:lvl3pPr marL="914400"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3pPr>
    <a:lvl4pPr marL="1371600"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4pPr>
    <a:lvl5pPr marL="1828800" algn="l" rtl="0" eaLnBrk="0" fontAlgn="base" hangingPunct="0">
      <a:spcBef>
        <a:spcPct val="0"/>
      </a:spcBef>
      <a:spcAft>
        <a:spcPct val="0"/>
      </a:spcAft>
      <a:defRPr sz="2400" kern="1200">
        <a:solidFill>
          <a:schemeClr val="tx1"/>
        </a:solidFill>
        <a:latin typeface="Times"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Times"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Times"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Times"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Times" charset="0"/>
        <a:ea typeface="ヒラギノ角ゴ Pro W3" charset="0"/>
        <a:cs typeface="ヒラギノ角ゴ Pro W3"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showAnimation="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8E310"/>
    <a:srgbClr val="F5FF2E"/>
    <a:srgbClr val="7A0D84"/>
    <a:srgbClr val="D835E5"/>
    <a:srgbClr val="0000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56" autoAdjust="0"/>
  </p:normalViewPr>
  <p:slideViewPr>
    <p:cSldViewPr>
      <p:cViewPr>
        <p:scale>
          <a:sx n="76" d="100"/>
          <a:sy n="76" d="100"/>
        </p:scale>
        <p:origin x="-1976" y="-4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interSettings" Target="printerSettings/printerSettings1.bin"/><Relationship Id="rId27" Type="http://schemas.openxmlformats.org/officeDocument/2006/relationships/presProps" Target="presProps.xml"/><Relationship Id="rId28" Type="http://schemas.openxmlformats.org/officeDocument/2006/relationships/viewProps" Target="viewProps.xml"/><Relationship Id="rId29" Type="http://schemas.openxmlformats.org/officeDocument/2006/relationships/theme" Target="theme/theme1.xml"/><Relationship Id="rId3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08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ea typeface="+mn-ea"/>
                <a:cs typeface="+mn-cs"/>
              </a:defRPr>
            </a:lvl1pPr>
          </a:lstStyle>
          <a:p>
            <a:pPr>
              <a:defRPr/>
            </a:pPr>
            <a:endParaRPr lang="en-US"/>
          </a:p>
        </p:txBody>
      </p:sp>
      <p:sp>
        <p:nvSpPr>
          <p:cNvPr id="46083"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ea typeface="+mn-ea"/>
                <a:cs typeface="+mn-cs"/>
              </a:defRPr>
            </a:lvl1pPr>
          </a:lstStyle>
          <a:p>
            <a:pPr>
              <a:defRPr/>
            </a:pPr>
            <a:endParaRPr lang="en-US"/>
          </a:p>
        </p:txBody>
      </p:sp>
      <p:sp>
        <p:nvSpPr>
          <p:cNvPr id="1331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46085"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6086"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ea typeface="+mn-ea"/>
                <a:cs typeface="+mn-cs"/>
              </a:defRPr>
            </a:lvl1pPr>
          </a:lstStyle>
          <a:p>
            <a:pPr>
              <a:defRPr/>
            </a:pPr>
            <a:endParaRPr lang="en-US"/>
          </a:p>
        </p:txBody>
      </p:sp>
      <p:sp>
        <p:nvSpPr>
          <p:cNvPr id="46087"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lvl1pPr>
          </a:lstStyle>
          <a:p>
            <a:fld id="{4DE4DD3A-67EB-7244-AA4D-6DFFBBB02BE3}" type="slidenum">
              <a:rPr lang="en-US"/>
              <a:pPr/>
              <a:t>‹#›</a:t>
            </a:fld>
            <a:endParaRPr lang="en-US"/>
          </a:p>
        </p:txBody>
      </p:sp>
    </p:spTree>
    <p:extLst>
      <p:ext uri="{BB962C8B-B14F-4D97-AF65-F5344CB8AC3E}">
        <p14:creationId xmlns:p14="http://schemas.microsoft.com/office/powerpoint/2010/main" val="40660826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128"/>
      </a:defRPr>
    </a:lvl1pPr>
    <a:lvl2pPr marL="457200"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0"/>
      </a:defRPr>
    </a:lvl2pPr>
    <a:lvl3pPr marL="914400"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0"/>
      </a:defRPr>
    </a:lvl3pPr>
    <a:lvl4pPr marL="1371600"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0"/>
      </a:defRPr>
    </a:lvl4pPr>
    <a:lvl5pPr marL="1828800" algn="l" rtl="0" eaLnBrk="0" fontAlgn="base" hangingPunct="0">
      <a:spcBef>
        <a:spcPct val="30000"/>
      </a:spcBef>
      <a:spcAft>
        <a:spcPct val="0"/>
      </a:spcAft>
      <a:defRPr sz="1200" kern="1200">
        <a:solidFill>
          <a:schemeClr val="tx1"/>
        </a:solidFill>
        <a:latin typeface="Times" charset="0"/>
        <a:ea typeface="ヒラギノ角ゴ Pro W3" charset="-128"/>
        <a:cs typeface="ヒラギノ角ゴ Pro W3" charset="0"/>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fld id="{8BB8BFAA-FD51-A140-AF28-B3E90C742768}" type="slidenum">
              <a:rPr lang="en-US" sz="1200"/>
              <a:pPr/>
              <a:t>1</a:t>
            </a:fld>
            <a:endParaRPr lang="en-US" sz="1200"/>
          </a:p>
        </p:txBody>
      </p:sp>
      <p:sp>
        <p:nvSpPr>
          <p:cNvPr id="15363" name="Rectangle 2"/>
          <p:cNvSpPr>
            <a:spLocks noGrp="1" noRot="1" noChangeAspect="1" noChangeArrowheads="1" noTextEdit="1"/>
          </p:cNvSpPr>
          <p:nvPr>
            <p:ph type="sldImg"/>
          </p:nvPr>
        </p:nvSpPr>
        <p:spPr>
          <a:ln/>
        </p:spPr>
      </p:sp>
      <p:sp>
        <p:nvSpPr>
          <p:cNvPr id="1536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ヒラギノ角ゴ Pro W3" charset="0"/>
              <a:cs typeface="ヒラギノ角ゴ Pro W3"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complex oxides are some of the most promising and interesting materials for energy. Digital</a:t>
            </a:r>
            <a:r>
              <a:rPr lang="en-US" baseline="0" dirty="0" smtClean="0"/>
              <a:t> Synthesis is a way to tailor complex oxides with new and novel properties. So how does this work?  In our program, the conception of a  new ‘digital oxide’ begins with asking a simple question. For example, we have asked - what is the role of disorder in the properties of </a:t>
            </a:r>
            <a:r>
              <a:rPr lang="en-US" baseline="0" dirty="0" err="1" smtClean="0"/>
              <a:t>manganites</a:t>
            </a:r>
            <a:r>
              <a:rPr lang="en-US" baseline="0" dirty="0" smtClean="0"/>
              <a:t>? We can address this by synthesizing a model system like the one in this figure, with single unit cell precision. Next, we explore the structure and properties of this material. With the amazing tools available to us now, we can in fact find out where all the atoms are in our sample, what the bonds between them are doing, and how their spins are arranged. This, coupled with other measurements leads to  new insights and discovery of novel properties. For example, we have shown that manganite </a:t>
            </a:r>
            <a:r>
              <a:rPr lang="en-US" baseline="0" dirty="0" err="1" smtClean="0"/>
              <a:t>superlattices</a:t>
            </a:r>
            <a:r>
              <a:rPr lang="en-US" baseline="0" dirty="0" smtClean="0"/>
              <a:t> made this way can have record high Neel temperatures. In the last review period, we  realized a canted magnetic state that was predicted by </a:t>
            </a:r>
            <a:r>
              <a:rPr lang="en-US" baseline="0" dirty="0" err="1" smtClean="0"/>
              <a:t>deGennes</a:t>
            </a:r>
            <a:r>
              <a:rPr lang="en-US" baseline="0" dirty="0" smtClean="0"/>
              <a:t> in his seminal paper, and pointed out as one of the outstanding quests in the field of </a:t>
            </a:r>
            <a:r>
              <a:rPr lang="en-US" baseline="0" dirty="0" err="1" smtClean="0"/>
              <a:t>manganites</a:t>
            </a:r>
            <a:r>
              <a:rPr lang="en-US" baseline="0" dirty="0" smtClean="0"/>
              <a:t> in </a:t>
            </a:r>
            <a:r>
              <a:rPr lang="en-US" baseline="0" dirty="0" err="1" smtClean="0"/>
              <a:t>Elbio</a:t>
            </a:r>
            <a:r>
              <a:rPr lang="en-US" baseline="0" dirty="0" smtClean="0"/>
              <a:t> </a:t>
            </a:r>
            <a:r>
              <a:rPr lang="en-US" baseline="0" dirty="0" err="1" smtClean="0"/>
              <a:t>Dagotto’s</a:t>
            </a:r>
            <a:r>
              <a:rPr lang="en-US" baseline="0" dirty="0" smtClean="0"/>
              <a:t> book on the subject. This process repeats as we refine our questions and improve our understanding of these materials, and our ability to design new properties. </a:t>
            </a:r>
            <a:endParaRPr lang="en-US" dirty="0"/>
          </a:p>
        </p:txBody>
      </p:sp>
      <p:sp>
        <p:nvSpPr>
          <p:cNvPr id="4" name="Slide Number Placeholder 3"/>
          <p:cNvSpPr>
            <a:spLocks noGrp="1"/>
          </p:cNvSpPr>
          <p:nvPr>
            <p:ph type="sldNum" sz="quarter" idx="10"/>
          </p:nvPr>
        </p:nvSpPr>
        <p:spPr/>
        <p:txBody>
          <a:bodyPr/>
          <a:lstStyle/>
          <a:p>
            <a:pPr>
              <a:defRPr/>
            </a:pPr>
            <a:fld id="{5F116542-31E7-C74C-A55E-28E6C87F290B}" type="slidenum">
              <a:rPr lang="en-US" smtClean="0"/>
              <a:pPr>
                <a:defRPr/>
              </a:pPr>
              <a:t>20</a:t>
            </a:fld>
            <a:endParaRPr lang="en-US"/>
          </a:p>
        </p:txBody>
      </p:sp>
    </p:spTree>
    <p:extLst>
      <p:ext uri="{BB962C8B-B14F-4D97-AF65-F5344CB8AC3E}">
        <p14:creationId xmlns:p14="http://schemas.microsoft.com/office/powerpoint/2010/main" val="522492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spcAft>
                <a:spcPts val="600"/>
              </a:spcAft>
            </a:pPr>
            <a:r>
              <a:rPr lang="en-US" b="1" dirty="0" smtClean="0"/>
              <a:t>Notes</a:t>
            </a:r>
            <a:r>
              <a:rPr lang="en-US" dirty="0" smtClean="0"/>
              <a:t>: When</a:t>
            </a:r>
            <a:r>
              <a:rPr lang="en-US" baseline="0" dirty="0" smtClean="0"/>
              <a:t> a thermal gradient  is applied across a ferromagnetic material, it can drive a spin current via the spin </a:t>
            </a:r>
            <a:r>
              <a:rPr lang="en-US" baseline="0" dirty="0" err="1" smtClean="0"/>
              <a:t>Seebeck</a:t>
            </a:r>
            <a:r>
              <a:rPr lang="en-US" baseline="0" dirty="0" smtClean="0"/>
              <a:t> effect. A few years ago, it was shown that this effect also works in ferromagnetic </a:t>
            </a:r>
            <a:r>
              <a:rPr lang="en-US" i="1" baseline="0" dirty="0" smtClean="0"/>
              <a:t>insulators</a:t>
            </a:r>
            <a:r>
              <a:rPr lang="en-US" baseline="0" dirty="0" smtClean="0"/>
              <a:t> where the  charge degree of freedom is strongly gapped. Here, a ‘pure’ spin current results from a thermal imbalance in the population of </a:t>
            </a:r>
            <a:r>
              <a:rPr lang="en-US" baseline="0" dirty="0" err="1" smtClean="0"/>
              <a:t>magnons</a:t>
            </a:r>
            <a:r>
              <a:rPr lang="en-US" baseline="0" dirty="0" smtClean="0"/>
              <a:t>. In this work, we have shown that the spin </a:t>
            </a:r>
            <a:r>
              <a:rPr lang="en-US" baseline="0" dirty="0" err="1" smtClean="0"/>
              <a:t>Seebeck</a:t>
            </a:r>
            <a:r>
              <a:rPr lang="en-US" baseline="0" dirty="0" smtClean="0"/>
              <a:t> effect can also occur in </a:t>
            </a:r>
            <a:r>
              <a:rPr lang="en-US" b="1" i="1" baseline="0" dirty="0" smtClean="0"/>
              <a:t>paramagnetic</a:t>
            </a:r>
            <a:r>
              <a:rPr lang="en-US" baseline="0" dirty="0" smtClean="0"/>
              <a:t> insulators that nominally do not support </a:t>
            </a:r>
            <a:r>
              <a:rPr lang="en-US" baseline="0" dirty="0" err="1" smtClean="0"/>
              <a:t>magnons</a:t>
            </a:r>
            <a:r>
              <a:rPr lang="en-US" baseline="0" dirty="0" smtClean="0"/>
              <a:t>. </a:t>
            </a:r>
          </a:p>
          <a:p>
            <a:pPr>
              <a:spcAft>
                <a:spcPts val="600"/>
              </a:spcAft>
            </a:pPr>
            <a:endParaRPr lang="en-US" baseline="0" dirty="0" smtClean="0"/>
          </a:p>
          <a:p>
            <a:pPr>
              <a:spcAft>
                <a:spcPts val="600"/>
              </a:spcAft>
            </a:pPr>
            <a:r>
              <a:rPr lang="en-US" baseline="0" dirty="0" smtClean="0"/>
              <a:t>The result is surprising and also encouraging as it broadens the class of materials that may be used to generate spin currents, particularly at low temperatures. For example, in geometrically frustrated </a:t>
            </a:r>
            <a:r>
              <a:rPr lang="en-US" baseline="0" dirty="0" err="1" smtClean="0"/>
              <a:t>pyrochlore</a:t>
            </a:r>
            <a:r>
              <a:rPr lang="en-US" baseline="0" dirty="0" smtClean="0"/>
              <a:t> magnets that host spin ice and spin liquid ground states, the excitations can be quire unusual – such as magnetic monopoles and </a:t>
            </a:r>
            <a:r>
              <a:rPr lang="en-US" baseline="0" dirty="0" err="1" smtClean="0"/>
              <a:t>spinons</a:t>
            </a:r>
            <a:r>
              <a:rPr lang="en-US" baseline="0" dirty="0" smtClean="0"/>
              <a:t>. Coupling to these excitations and moving them around remains a challenge. Our results imply that we may be able create spin currents from these excitations using local thermal gradients, and detect them via the inverse spin Hall effect.</a:t>
            </a:r>
          </a:p>
          <a:p>
            <a:pPr>
              <a:spcAft>
                <a:spcPts val="600"/>
              </a:spcAft>
            </a:pPr>
            <a:endParaRPr lang="en-US" baseline="0" dirty="0" smtClean="0"/>
          </a:p>
          <a:p>
            <a:pPr marL="0" marR="0" indent="0" algn="l" defTabSz="914400" rtl="0" eaLnBrk="1" fontAlgn="auto" latinLnBrk="0" hangingPunct="1">
              <a:lnSpc>
                <a:spcPct val="100000"/>
              </a:lnSpc>
              <a:spcBef>
                <a:spcPts val="0"/>
              </a:spcBef>
              <a:spcAft>
                <a:spcPts val="600"/>
              </a:spcAft>
              <a:buClrTx/>
              <a:buSzTx/>
              <a:buFontTx/>
              <a:buNone/>
              <a:tabLst/>
              <a:defRPr/>
            </a:pPr>
            <a:r>
              <a:rPr lang="en-US" baseline="0" dirty="0" smtClean="0"/>
              <a:t>The technique to carry out this measurement was developed at Argonne (work published by the same team in APL and JAP in the past year), where a patterned Au wire about 10 microns wide was used to deliver the heat locally to the surface of the paramagnet. This results in a large out-of-plane thermal gradient near the surface </a:t>
            </a:r>
            <a:r>
              <a:rPr lang="en-US" baseline="0" smtClean="0"/>
              <a:t>that drives </a:t>
            </a:r>
            <a:r>
              <a:rPr lang="en-US" baseline="0" dirty="0" smtClean="0"/>
              <a:t>a spin current out of the underlying paramagnet. The spin current is detected using the inverse spin Hall effect in W or </a:t>
            </a:r>
            <a:r>
              <a:rPr lang="en-US" baseline="0" dirty="0" err="1" smtClean="0"/>
              <a:t>Pt</a:t>
            </a:r>
            <a:r>
              <a:rPr lang="en-US" baseline="0" dirty="0" smtClean="0"/>
              <a:t> layers on the surface of the paramagnet. The signal is quite large and comparable to what is observed in the more conventional YIG/</a:t>
            </a:r>
            <a:r>
              <a:rPr lang="en-US" baseline="0" dirty="0" err="1" smtClean="0"/>
              <a:t>Pt</a:t>
            </a:r>
            <a:r>
              <a:rPr lang="en-US" baseline="0" dirty="0" smtClean="0"/>
              <a:t> structures. Note that the Au heater wire and the detector layer are electrically isolated from each other. </a:t>
            </a:r>
          </a:p>
          <a:p>
            <a:pPr>
              <a:spcAft>
                <a:spcPts val="600"/>
              </a:spcAft>
            </a:pPr>
            <a:endParaRPr lang="en-US" dirty="0"/>
          </a:p>
        </p:txBody>
      </p:sp>
      <p:sp>
        <p:nvSpPr>
          <p:cNvPr id="4" name="Slide Number Placeholder 3"/>
          <p:cNvSpPr>
            <a:spLocks noGrp="1"/>
          </p:cNvSpPr>
          <p:nvPr>
            <p:ph type="sldNum" sz="quarter" idx="10"/>
          </p:nvPr>
        </p:nvSpPr>
        <p:spPr/>
        <p:txBody>
          <a:bodyPr/>
          <a:lstStyle/>
          <a:p>
            <a:fld id="{16210A8A-16C0-4562-AD3A-B1BC2569C64A}" type="slidenum">
              <a:rPr lang="en-US" smtClean="0">
                <a:solidFill>
                  <a:prstClr val="black"/>
                </a:solidFill>
              </a:rPr>
              <a:pPr/>
              <a:t>21</a:t>
            </a:fld>
            <a:endParaRPr lang="en-US">
              <a:solidFill>
                <a:prstClr val="black"/>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 using a layer</a:t>
            </a:r>
            <a:r>
              <a:rPr lang="en-US" baseline="0" dirty="0" smtClean="0"/>
              <a:t> by layer synthesis approach, we are able to tailor artificial dipoles within a material. Here, this is done by layering </a:t>
            </a:r>
            <a:r>
              <a:rPr lang="en-US" baseline="0" dirty="0" err="1" smtClean="0"/>
              <a:t>LaO</a:t>
            </a:r>
            <a:r>
              <a:rPr lang="en-US" baseline="0" dirty="0" smtClean="0"/>
              <a:t> (+1), NiO2 (-1) and </a:t>
            </a:r>
            <a:r>
              <a:rPr lang="en-US" baseline="0" dirty="0" err="1" smtClean="0"/>
              <a:t>SrO</a:t>
            </a:r>
            <a:r>
              <a:rPr lang="en-US" baseline="0" dirty="0" smtClean="0"/>
              <a:t> (0) in a manner that produces a dipole within each formula unit of LaSrNiO4. This makes LaSrNiO4 a ‘polar’ metal. We observe a distortion of the </a:t>
            </a:r>
            <a:r>
              <a:rPr lang="en-US" baseline="0" dirty="0" err="1" smtClean="0"/>
              <a:t>NiO</a:t>
            </a:r>
            <a:r>
              <a:rPr lang="en-US" baseline="0" dirty="0" smtClean="0"/>
              <a:t> bond lengths along the c-</a:t>
            </a:r>
            <a:r>
              <a:rPr lang="en-US" baseline="0" dirty="0" err="1" smtClean="0"/>
              <a:t>xis</a:t>
            </a:r>
            <a:r>
              <a:rPr lang="en-US" baseline="0" dirty="0" smtClean="0"/>
              <a:t> (vertical direction on this slide) that are a </a:t>
            </a:r>
            <a:r>
              <a:rPr lang="en-US" baseline="0" dirty="0" err="1" smtClean="0"/>
              <a:t>resukt</a:t>
            </a:r>
            <a:r>
              <a:rPr lang="en-US" baseline="0" dirty="0" smtClean="0"/>
              <a:t> of the </a:t>
            </a:r>
            <a:r>
              <a:rPr lang="en-US" baseline="0" dirty="0" err="1" smtClean="0"/>
              <a:t>crsytal</a:t>
            </a:r>
            <a:r>
              <a:rPr lang="en-US" baseline="0" dirty="0" smtClean="0"/>
              <a:t> trying to compensate for the dipole that we have artificially introduced. This is a new approach to tailor bond lengths and thus the </a:t>
            </a:r>
            <a:r>
              <a:rPr lang="en-US" baseline="0" dirty="0" err="1" smtClean="0"/>
              <a:t>elctronic</a:t>
            </a:r>
            <a:r>
              <a:rPr lang="en-US" baseline="0" dirty="0" smtClean="0"/>
              <a:t> and magnetic properties of oxides.</a:t>
            </a:r>
            <a:endParaRPr lang="en-US" dirty="0"/>
          </a:p>
        </p:txBody>
      </p:sp>
      <p:sp>
        <p:nvSpPr>
          <p:cNvPr id="4" name="Footer Placeholder 3"/>
          <p:cNvSpPr>
            <a:spLocks noGrp="1"/>
          </p:cNvSpPr>
          <p:nvPr>
            <p:ph type="ftr" sz="quarter" idx="10"/>
          </p:nvPr>
        </p:nvSpPr>
        <p:spPr/>
        <p:txBody>
          <a:bodyPr/>
          <a:lstStyle/>
          <a:p>
            <a:r>
              <a:rPr lang="en-US" smtClean="0"/>
              <a:t>Go to ”Insert (View) | Header and Footer" to add your organization, sponsor, meeting name here; then, click "Apply to All"</a:t>
            </a:r>
            <a:endParaRPr lang="en-US"/>
          </a:p>
        </p:txBody>
      </p:sp>
      <p:sp>
        <p:nvSpPr>
          <p:cNvPr id="5" name="Slide Number Placeholder 4"/>
          <p:cNvSpPr>
            <a:spLocks noGrp="1"/>
          </p:cNvSpPr>
          <p:nvPr>
            <p:ph type="sldNum" sz="quarter" idx="11"/>
          </p:nvPr>
        </p:nvSpPr>
        <p:spPr/>
        <p:txBody>
          <a:bodyPr/>
          <a:lstStyle/>
          <a:p>
            <a:fld id="{BB1A7F71-A600-874B-8C52-75C3F91F2DFD}" type="slidenum">
              <a:rPr lang="en-US" smtClean="0"/>
              <a:pPr/>
              <a:t>22</a:t>
            </a:fld>
            <a:endParaRPr lang="en-US"/>
          </a:p>
        </p:txBody>
      </p:sp>
    </p:spTree>
    <p:extLst>
      <p:ext uri="{BB962C8B-B14F-4D97-AF65-F5344CB8AC3E}">
        <p14:creationId xmlns:p14="http://schemas.microsoft.com/office/powerpoint/2010/main" val="31939947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fld id="{DC7E330F-4F23-5B4C-A25A-67A80B29EEF4}" type="slidenum">
              <a:rPr lang="en-US" sz="1200"/>
              <a:pPr/>
              <a:t>23</a:t>
            </a:fld>
            <a:endParaRPr 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ヒラギノ角ゴ Pro W3" charset="0"/>
              <a:cs typeface="ヒラギノ角ゴ Pro W3"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1945522-BB51-734A-9612-85038E63F256}" type="slidenum">
              <a:rPr lang="en-US" smtClean="0"/>
              <a:t>3</a:t>
            </a:fld>
            <a:endParaRPr lang="en-US"/>
          </a:p>
        </p:txBody>
      </p:sp>
    </p:spTree>
    <p:extLst>
      <p:ext uri="{BB962C8B-B14F-4D97-AF65-F5344CB8AC3E}">
        <p14:creationId xmlns:p14="http://schemas.microsoft.com/office/powerpoint/2010/main" val="3434025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fld id="{DC7E330F-4F23-5B4C-A25A-67A80B29EEF4}" type="slidenum">
              <a:rPr lang="en-US" sz="1200"/>
              <a:pPr/>
              <a:t>11</a:t>
            </a:fld>
            <a:endParaRPr lang="en-US" sz="1200"/>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a:lstStyle/>
          <a:p>
            <a:pPr eaLnBrk="1" hangingPunct="1"/>
            <a:endParaRPr lang="en-US">
              <a:ea typeface="ヒラギノ角ゴ Pro W3" charset="0"/>
              <a:cs typeface="ヒラギノ角ゴ Pro W3"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r>
              <a:rPr lang="en-US" smtClean="0"/>
              <a:t>Go to ”Insert (View) | Header and Footer" to add your organization, sponsor, meeting name here; then, click "Apply to All"</a:t>
            </a:r>
            <a:endParaRPr lang="en-US"/>
          </a:p>
        </p:txBody>
      </p:sp>
      <p:sp>
        <p:nvSpPr>
          <p:cNvPr id="5" name="Slide Number Placeholder 4"/>
          <p:cNvSpPr>
            <a:spLocks noGrp="1"/>
          </p:cNvSpPr>
          <p:nvPr>
            <p:ph type="sldNum" sz="quarter" idx="11"/>
          </p:nvPr>
        </p:nvSpPr>
        <p:spPr/>
        <p:txBody>
          <a:bodyPr/>
          <a:lstStyle/>
          <a:p>
            <a:fld id="{BB1A7F71-A600-874B-8C52-75C3F91F2DFD}" type="slidenum">
              <a:rPr lang="en-US" smtClean="0"/>
              <a:pPr/>
              <a:t>12</a:t>
            </a:fld>
            <a:endParaRPr lang="en-US"/>
          </a:p>
        </p:txBody>
      </p:sp>
    </p:spTree>
    <p:extLst>
      <p:ext uri="{BB962C8B-B14F-4D97-AF65-F5344CB8AC3E}">
        <p14:creationId xmlns:p14="http://schemas.microsoft.com/office/powerpoint/2010/main" val="25497219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Footer Placeholder 3"/>
          <p:cNvSpPr>
            <a:spLocks noGrp="1"/>
          </p:cNvSpPr>
          <p:nvPr>
            <p:ph type="ftr" sz="quarter" idx="10"/>
          </p:nvPr>
        </p:nvSpPr>
        <p:spPr/>
        <p:txBody>
          <a:bodyPr/>
          <a:lstStyle/>
          <a:p>
            <a:r>
              <a:rPr lang="en-US" smtClean="0"/>
              <a:t>Go to ”Insert (View) | Header and Footer" to add your organization, sponsor, meeting name here; then, click "Apply to All"</a:t>
            </a:r>
            <a:endParaRPr lang="en-US"/>
          </a:p>
        </p:txBody>
      </p:sp>
      <p:sp>
        <p:nvSpPr>
          <p:cNvPr id="5" name="Slide Number Placeholder 4"/>
          <p:cNvSpPr>
            <a:spLocks noGrp="1"/>
          </p:cNvSpPr>
          <p:nvPr>
            <p:ph type="sldNum" sz="quarter" idx="11"/>
          </p:nvPr>
        </p:nvSpPr>
        <p:spPr/>
        <p:txBody>
          <a:bodyPr/>
          <a:lstStyle/>
          <a:p>
            <a:fld id="{BB1A7F71-A600-874B-8C52-75C3F91F2DFD}" type="slidenum">
              <a:rPr lang="en-US" smtClean="0"/>
              <a:pPr/>
              <a:t>13</a:t>
            </a:fld>
            <a:endParaRPr lang="en-US"/>
          </a:p>
        </p:txBody>
      </p:sp>
    </p:spTree>
    <p:extLst>
      <p:ext uri="{BB962C8B-B14F-4D97-AF65-F5344CB8AC3E}">
        <p14:creationId xmlns:p14="http://schemas.microsoft.com/office/powerpoint/2010/main" val="2327772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p:spPr>
        <p:txBody>
          <a:bodyPr/>
          <a:lstStyle/>
          <a:p>
            <a:endParaRPr lang="en-US" dirty="0" smtClean="0"/>
          </a:p>
        </p:txBody>
      </p:sp>
      <p:sp>
        <p:nvSpPr>
          <p:cNvPr id="34820" name="Slide Number Placeholder 3"/>
          <p:cNvSpPr>
            <a:spLocks noGrp="1"/>
          </p:cNvSpPr>
          <p:nvPr>
            <p:ph type="sldNum" sz="quarter" idx="5"/>
          </p:nvPr>
        </p:nvSpPr>
        <p:spPr>
          <a:noFill/>
        </p:spPr>
        <p:txBody>
          <a:bodyPr/>
          <a:lstStyle/>
          <a:p>
            <a:fld id="{371C8DBE-2357-484F-AEE2-ECEE4331A65A}" type="slidenum">
              <a:rPr lang="en-US" smtClean="0"/>
              <a:pPr/>
              <a:t>14</a:t>
            </a:fld>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p>
        </p:txBody>
      </p:sp>
      <p:sp>
        <p:nvSpPr>
          <p:cNvPr id="4" name="Footer Placeholder 3"/>
          <p:cNvSpPr>
            <a:spLocks noGrp="1"/>
          </p:cNvSpPr>
          <p:nvPr>
            <p:ph type="ftr" sz="quarter" idx="10"/>
          </p:nvPr>
        </p:nvSpPr>
        <p:spPr/>
        <p:txBody>
          <a:bodyPr/>
          <a:lstStyle/>
          <a:p>
            <a:r>
              <a:rPr lang="en-US" smtClean="0"/>
              <a:t>Go to ”Insert (View) | Header and Footer" to add your organization, sponsor, meeting name here; then, click "Apply to All"</a:t>
            </a:r>
            <a:endParaRPr lang="en-US"/>
          </a:p>
        </p:txBody>
      </p:sp>
      <p:sp>
        <p:nvSpPr>
          <p:cNvPr id="5" name="Slide Number Placeholder 4"/>
          <p:cNvSpPr>
            <a:spLocks noGrp="1"/>
          </p:cNvSpPr>
          <p:nvPr>
            <p:ph type="sldNum" sz="quarter" idx="11"/>
          </p:nvPr>
        </p:nvSpPr>
        <p:spPr/>
        <p:txBody>
          <a:bodyPr/>
          <a:lstStyle/>
          <a:p>
            <a:fld id="{BB1A7F71-A600-874B-8C52-75C3F91F2DFD}" type="slidenum">
              <a:rPr lang="en-US" smtClean="0"/>
              <a:pPr/>
              <a:t>16</a:t>
            </a:fld>
            <a:endParaRPr lang="en-US"/>
          </a:p>
        </p:txBody>
      </p:sp>
    </p:spTree>
    <p:extLst>
      <p:ext uri="{BB962C8B-B14F-4D97-AF65-F5344CB8AC3E}">
        <p14:creationId xmlns:p14="http://schemas.microsoft.com/office/powerpoint/2010/main" val="16394629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lnSpcReduction="10000"/>
          </a:bodyPr>
          <a:lstStyle/>
          <a:p>
            <a:endParaRPr lang="en-US" dirty="0"/>
          </a:p>
        </p:txBody>
      </p:sp>
      <p:sp>
        <p:nvSpPr>
          <p:cNvPr id="4" name="Footer Placeholder 3"/>
          <p:cNvSpPr>
            <a:spLocks noGrp="1"/>
          </p:cNvSpPr>
          <p:nvPr>
            <p:ph type="ftr" sz="quarter" idx="10"/>
          </p:nvPr>
        </p:nvSpPr>
        <p:spPr/>
        <p:txBody>
          <a:bodyPr/>
          <a:lstStyle/>
          <a:p>
            <a:r>
              <a:rPr lang="en-US" smtClean="0"/>
              <a:t>Go to ”Insert (View) | Header and Footer" to add your organization, sponsor, meeting name here; then, click "Apply to All"</a:t>
            </a:r>
            <a:endParaRPr lang="en-US"/>
          </a:p>
        </p:txBody>
      </p:sp>
      <p:sp>
        <p:nvSpPr>
          <p:cNvPr id="5" name="Slide Number Placeholder 4"/>
          <p:cNvSpPr>
            <a:spLocks noGrp="1"/>
          </p:cNvSpPr>
          <p:nvPr>
            <p:ph type="sldNum" sz="quarter" idx="11"/>
          </p:nvPr>
        </p:nvSpPr>
        <p:spPr/>
        <p:txBody>
          <a:bodyPr/>
          <a:lstStyle/>
          <a:p>
            <a:fld id="{BB1A7F71-A600-874B-8C52-75C3F91F2DFD}" type="slidenum">
              <a:rPr lang="en-US" smtClean="0"/>
              <a:pPr/>
              <a:t>18</a:t>
            </a:fld>
            <a:endParaRPr lang="en-US"/>
          </a:p>
        </p:txBody>
      </p:sp>
    </p:spTree>
    <p:extLst>
      <p:ext uri="{BB962C8B-B14F-4D97-AF65-F5344CB8AC3E}">
        <p14:creationId xmlns:p14="http://schemas.microsoft.com/office/powerpoint/2010/main" val="163946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2"/>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val="1"/>
            </a:ext>
          </a:extLst>
        </p:spPr>
      </p:sp>
      <p:sp>
        <p:nvSpPr>
          <p:cNvPr id="147459"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latin typeface="Calibri" charset="0"/>
              </a:rPr>
              <a:t>Our</a:t>
            </a:r>
            <a:r>
              <a:rPr lang="en-US" baseline="0" dirty="0" smtClean="0">
                <a:latin typeface="Calibri" charset="0"/>
              </a:rPr>
              <a:t> current team consists of postdoc Stephen Wu, Sr. engineer John Pearson and PI Anand Bhattacharya. Jason Hoffman, a recent postdoc, has moved on to Harvard as a research associate. We have had postdocs go through our program since 2007 – starting with Steve may who is now faculty at Drexel, Tiffany Santos who is now a Staff Scientist at HGST San Jose, Brittany Nelson </a:t>
            </a:r>
            <a:r>
              <a:rPr lang="en-US" baseline="0" dirty="0" err="1" smtClean="0">
                <a:latin typeface="Calibri" charset="0"/>
              </a:rPr>
              <a:t>Cheeseman</a:t>
            </a:r>
            <a:r>
              <a:rPr lang="en-US" baseline="0" dirty="0" smtClean="0">
                <a:latin typeface="Calibri" charset="0"/>
              </a:rPr>
              <a:t> who is now faculty at U. St. Thomas and Ming Liu, who joined the faculty at Xian </a:t>
            </a:r>
            <a:r>
              <a:rPr lang="en-US" baseline="0" dirty="0" err="1" smtClean="0">
                <a:latin typeface="Calibri" charset="0"/>
              </a:rPr>
              <a:t>Jiaotong</a:t>
            </a:r>
            <a:r>
              <a:rPr lang="en-US" baseline="0" dirty="0" smtClean="0">
                <a:latin typeface="Calibri" charset="0"/>
              </a:rPr>
              <a:t> University as part of the 1000 talents program.</a:t>
            </a:r>
            <a:endParaRPr lang="en-US" dirty="0">
              <a:latin typeface="Calibri"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1FDCFE0-66E0-C74B-A8B8-E9A859789360}" type="slidenum">
              <a:rPr lang="en-US"/>
              <a:pPr/>
              <a:t>‹#›</a:t>
            </a:fld>
            <a:endParaRPr lang="en-US"/>
          </a:p>
        </p:txBody>
      </p:sp>
    </p:spTree>
    <p:extLst>
      <p:ext uri="{BB962C8B-B14F-4D97-AF65-F5344CB8AC3E}">
        <p14:creationId xmlns:p14="http://schemas.microsoft.com/office/powerpoint/2010/main" val="8531225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DA85DD15-C1CC-DC46-81F2-A0ED0D01654D}" type="slidenum">
              <a:rPr lang="en-US"/>
              <a:pPr/>
              <a:t>‹#›</a:t>
            </a:fld>
            <a:endParaRPr lang="en-US"/>
          </a:p>
        </p:txBody>
      </p:sp>
    </p:spTree>
    <p:extLst>
      <p:ext uri="{BB962C8B-B14F-4D97-AF65-F5344CB8AC3E}">
        <p14:creationId xmlns:p14="http://schemas.microsoft.com/office/powerpoint/2010/main" val="24966191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3A3472E-F9E5-9C42-BD33-1352D50EA745}" type="slidenum">
              <a:rPr lang="en-US"/>
              <a:pPr/>
              <a:t>‹#›</a:t>
            </a:fld>
            <a:endParaRPr lang="en-US"/>
          </a:p>
        </p:txBody>
      </p:sp>
    </p:spTree>
    <p:extLst>
      <p:ext uri="{BB962C8B-B14F-4D97-AF65-F5344CB8AC3E}">
        <p14:creationId xmlns:p14="http://schemas.microsoft.com/office/powerpoint/2010/main" val="6925796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85800" y="304800"/>
            <a:ext cx="77724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685800" y="1981200"/>
            <a:ext cx="38100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981201"/>
            <a:ext cx="3810000" cy="1981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4114800"/>
            <a:ext cx="3810000" cy="1981200"/>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0317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1FDFBD98-249E-7741-AE6C-1FED45A6FF58}" type="slidenum">
              <a:rPr lang="en-US"/>
              <a:pPr/>
              <a:t>‹#›</a:t>
            </a:fld>
            <a:endParaRPr lang="en-US"/>
          </a:p>
        </p:txBody>
      </p:sp>
    </p:spTree>
    <p:extLst>
      <p:ext uri="{BB962C8B-B14F-4D97-AF65-F5344CB8AC3E}">
        <p14:creationId xmlns:p14="http://schemas.microsoft.com/office/powerpoint/2010/main" val="86599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97F0B9F-157B-8A44-9DA3-86C962E44847}" type="slidenum">
              <a:rPr lang="en-US"/>
              <a:pPr/>
              <a:t>‹#›</a:t>
            </a:fld>
            <a:endParaRPr lang="en-US"/>
          </a:p>
        </p:txBody>
      </p:sp>
    </p:spTree>
    <p:extLst>
      <p:ext uri="{BB962C8B-B14F-4D97-AF65-F5344CB8AC3E}">
        <p14:creationId xmlns:p14="http://schemas.microsoft.com/office/powerpoint/2010/main" val="23488213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C9A06B3B-8739-DD46-9E6D-C832F62F4E85}" type="slidenum">
              <a:rPr lang="en-US"/>
              <a:pPr/>
              <a:t>‹#›</a:t>
            </a:fld>
            <a:endParaRPr lang="en-US"/>
          </a:p>
        </p:txBody>
      </p:sp>
    </p:spTree>
    <p:extLst>
      <p:ext uri="{BB962C8B-B14F-4D97-AF65-F5344CB8AC3E}">
        <p14:creationId xmlns:p14="http://schemas.microsoft.com/office/powerpoint/2010/main" val="112236792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441A803B-CF69-1849-B0AE-2820A201A412}" type="slidenum">
              <a:rPr lang="en-US"/>
              <a:pPr/>
              <a:t>‹#›</a:t>
            </a:fld>
            <a:endParaRPr lang="en-US"/>
          </a:p>
        </p:txBody>
      </p:sp>
    </p:spTree>
    <p:extLst>
      <p:ext uri="{BB962C8B-B14F-4D97-AF65-F5344CB8AC3E}">
        <p14:creationId xmlns:p14="http://schemas.microsoft.com/office/powerpoint/2010/main" val="4186702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9F871B74-3188-4042-B693-D9816925427F}" type="slidenum">
              <a:rPr lang="en-US"/>
              <a:pPr/>
              <a:t>‹#›</a:t>
            </a:fld>
            <a:endParaRPr lang="en-US"/>
          </a:p>
        </p:txBody>
      </p:sp>
    </p:spTree>
    <p:extLst>
      <p:ext uri="{BB962C8B-B14F-4D97-AF65-F5344CB8AC3E}">
        <p14:creationId xmlns:p14="http://schemas.microsoft.com/office/powerpoint/2010/main" val="12674996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B22A606E-A4E7-5541-91AC-BFE6EC86AE44}" type="slidenum">
              <a:rPr lang="en-US"/>
              <a:pPr/>
              <a:t>‹#›</a:t>
            </a:fld>
            <a:endParaRPr lang="en-US"/>
          </a:p>
        </p:txBody>
      </p:sp>
    </p:spTree>
    <p:extLst>
      <p:ext uri="{BB962C8B-B14F-4D97-AF65-F5344CB8AC3E}">
        <p14:creationId xmlns:p14="http://schemas.microsoft.com/office/powerpoint/2010/main" val="1102667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2911A1C9-B761-AC4E-809C-CF97A9E90FD1}" type="slidenum">
              <a:rPr lang="en-US"/>
              <a:pPr/>
              <a:t>‹#›</a:t>
            </a:fld>
            <a:endParaRPr lang="en-US"/>
          </a:p>
        </p:txBody>
      </p:sp>
    </p:spTree>
    <p:extLst>
      <p:ext uri="{BB962C8B-B14F-4D97-AF65-F5344CB8AC3E}">
        <p14:creationId xmlns:p14="http://schemas.microsoft.com/office/powerpoint/2010/main" val="37854515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06477E7-8DD7-FE4B-A186-4AB7692908DC}" type="slidenum">
              <a:rPr lang="en-US"/>
              <a:pPr/>
              <a:t>‹#›</a:t>
            </a:fld>
            <a:endParaRPr lang="en-US"/>
          </a:p>
        </p:txBody>
      </p:sp>
    </p:spTree>
    <p:extLst>
      <p:ext uri="{BB962C8B-B14F-4D97-AF65-F5344CB8AC3E}">
        <p14:creationId xmlns:p14="http://schemas.microsoft.com/office/powerpoint/2010/main" val="67029265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ea typeface="+mn-ea"/>
                <a:cs typeface="+mn-cs"/>
              </a:defRPr>
            </a:lvl1pPr>
          </a:lstStyle>
          <a:p>
            <a:pPr>
              <a:defRPr/>
            </a:pPr>
            <a:endParaRPr lang="en-US"/>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ea typeface="+mn-ea"/>
                <a:cs typeface="+mn-cs"/>
              </a:defRPr>
            </a:lvl1pPr>
          </a:lstStyle>
          <a:p>
            <a:pPr>
              <a:defRPr/>
            </a:pPr>
            <a:endParaRPr lang="en-US"/>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8ED36754-EA7D-184F-823D-89647D98BA27}"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eaLnBrk="0" fontAlgn="base" hangingPunct="0">
        <a:spcBef>
          <a:spcPct val="0"/>
        </a:spcBef>
        <a:spcAft>
          <a:spcPct val="0"/>
        </a:spcAft>
        <a:defRPr sz="4400">
          <a:solidFill>
            <a:schemeClr val="tx2"/>
          </a:solidFill>
          <a:latin typeface="+mj-lt"/>
          <a:ea typeface="ヒラギノ角ゴ Pro W3" charset="-128"/>
          <a:cs typeface="ヒラギノ角ゴ Pro W3" charset="-128"/>
        </a:defRPr>
      </a:lvl1pPr>
      <a:lvl2pPr algn="ctr" rtl="0" eaLnBrk="0" fontAlgn="base" hangingPunct="0">
        <a:spcBef>
          <a:spcPct val="0"/>
        </a:spcBef>
        <a:spcAft>
          <a:spcPct val="0"/>
        </a:spcAft>
        <a:defRPr sz="4400">
          <a:solidFill>
            <a:schemeClr val="tx2"/>
          </a:solidFill>
          <a:latin typeface="Times" charset="0"/>
          <a:ea typeface="ヒラギノ角ゴ Pro W3" charset="-128"/>
          <a:cs typeface="ヒラギノ角ゴ Pro W3" charset="-128"/>
        </a:defRPr>
      </a:lvl2pPr>
      <a:lvl3pPr algn="ctr" rtl="0" eaLnBrk="0" fontAlgn="base" hangingPunct="0">
        <a:spcBef>
          <a:spcPct val="0"/>
        </a:spcBef>
        <a:spcAft>
          <a:spcPct val="0"/>
        </a:spcAft>
        <a:defRPr sz="4400">
          <a:solidFill>
            <a:schemeClr val="tx2"/>
          </a:solidFill>
          <a:latin typeface="Times" charset="0"/>
          <a:ea typeface="ヒラギノ角ゴ Pro W3" charset="-128"/>
          <a:cs typeface="ヒラギノ角ゴ Pro W3" charset="-128"/>
        </a:defRPr>
      </a:lvl3pPr>
      <a:lvl4pPr algn="ctr" rtl="0" eaLnBrk="0" fontAlgn="base" hangingPunct="0">
        <a:spcBef>
          <a:spcPct val="0"/>
        </a:spcBef>
        <a:spcAft>
          <a:spcPct val="0"/>
        </a:spcAft>
        <a:defRPr sz="4400">
          <a:solidFill>
            <a:schemeClr val="tx2"/>
          </a:solidFill>
          <a:latin typeface="Times" charset="0"/>
          <a:ea typeface="ヒラギノ角ゴ Pro W3" charset="-128"/>
          <a:cs typeface="ヒラギノ角ゴ Pro W3" charset="-128"/>
        </a:defRPr>
      </a:lvl4pPr>
      <a:lvl5pPr algn="ctr" rtl="0" eaLnBrk="0" fontAlgn="base" hangingPunct="0">
        <a:spcBef>
          <a:spcPct val="0"/>
        </a:spcBef>
        <a:spcAft>
          <a:spcPct val="0"/>
        </a:spcAft>
        <a:defRPr sz="4400">
          <a:solidFill>
            <a:schemeClr val="tx2"/>
          </a:solidFill>
          <a:latin typeface="Times" charset="0"/>
          <a:ea typeface="ヒラギノ角ゴ Pro W3" charset="-128"/>
          <a:cs typeface="ヒラギノ角ゴ Pro W3" charset="-128"/>
        </a:defRPr>
      </a:lvl5pPr>
      <a:lvl6pPr marL="457200" algn="ctr" rtl="0" fontAlgn="base">
        <a:spcBef>
          <a:spcPct val="0"/>
        </a:spcBef>
        <a:spcAft>
          <a:spcPct val="0"/>
        </a:spcAft>
        <a:defRPr sz="4400">
          <a:solidFill>
            <a:schemeClr val="tx2"/>
          </a:solidFill>
          <a:latin typeface="Times" charset="0"/>
        </a:defRPr>
      </a:lvl6pPr>
      <a:lvl7pPr marL="914400" algn="ctr" rtl="0" fontAlgn="base">
        <a:spcBef>
          <a:spcPct val="0"/>
        </a:spcBef>
        <a:spcAft>
          <a:spcPct val="0"/>
        </a:spcAft>
        <a:defRPr sz="4400">
          <a:solidFill>
            <a:schemeClr val="tx2"/>
          </a:solidFill>
          <a:latin typeface="Times" charset="0"/>
        </a:defRPr>
      </a:lvl7pPr>
      <a:lvl8pPr marL="1371600" algn="ctr" rtl="0" fontAlgn="base">
        <a:spcBef>
          <a:spcPct val="0"/>
        </a:spcBef>
        <a:spcAft>
          <a:spcPct val="0"/>
        </a:spcAft>
        <a:defRPr sz="4400">
          <a:solidFill>
            <a:schemeClr val="tx2"/>
          </a:solidFill>
          <a:latin typeface="Times" charset="0"/>
        </a:defRPr>
      </a:lvl8pPr>
      <a:lvl9pPr marL="1828800" algn="ctr" rtl="0" fontAlgn="base">
        <a:spcBef>
          <a:spcPct val="0"/>
        </a:spcBef>
        <a:spcAft>
          <a:spcPct val="0"/>
        </a:spcAft>
        <a:defRPr sz="4400">
          <a:solidFill>
            <a:schemeClr val="tx2"/>
          </a:solidFill>
          <a:latin typeface="Times"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ヒラギノ角ゴ Pro W3" charset="-128"/>
          <a:cs typeface="ヒラギノ角ゴ Pro W3" charset="-128"/>
        </a:defRPr>
      </a:lvl1pPr>
      <a:lvl2pPr marL="742950" indent="-285750" algn="l" rtl="0" eaLnBrk="0" fontAlgn="base" hangingPunct="0">
        <a:spcBef>
          <a:spcPct val="20000"/>
        </a:spcBef>
        <a:spcAft>
          <a:spcPct val="0"/>
        </a:spcAft>
        <a:buChar char="–"/>
        <a:defRPr sz="2800">
          <a:solidFill>
            <a:schemeClr val="tx1"/>
          </a:solidFill>
          <a:latin typeface="+mn-lt"/>
          <a:ea typeface="ヒラギノ角ゴ Pro W3" charset="-128"/>
          <a:cs typeface="ヒラギノ角ゴ Pro W3" charset="0"/>
        </a:defRPr>
      </a:lvl2pPr>
      <a:lvl3pPr marL="1143000" indent="-228600" algn="l" rtl="0" eaLnBrk="0" fontAlgn="base" hangingPunct="0">
        <a:spcBef>
          <a:spcPct val="20000"/>
        </a:spcBef>
        <a:spcAft>
          <a:spcPct val="0"/>
        </a:spcAft>
        <a:buChar char="•"/>
        <a:defRPr sz="2400">
          <a:solidFill>
            <a:schemeClr val="tx1"/>
          </a:solidFill>
          <a:latin typeface="+mn-lt"/>
          <a:ea typeface="ヒラギノ角ゴ Pro W3" charset="-128"/>
          <a:cs typeface="ヒラギノ角ゴ Pro W3" charset="0"/>
        </a:defRPr>
      </a:lvl3pPr>
      <a:lvl4pPr marL="1600200" indent="-228600" algn="l" rtl="0" eaLnBrk="0" fontAlgn="base" hangingPunct="0">
        <a:spcBef>
          <a:spcPct val="20000"/>
        </a:spcBef>
        <a:spcAft>
          <a:spcPct val="0"/>
        </a:spcAft>
        <a:buChar char="–"/>
        <a:defRPr sz="2000">
          <a:solidFill>
            <a:schemeClr val="tx1"/>
          </a:solidFill>
          <a:latin typeface="+mn-lt"/>
          <a:ea typeface="ヒラギノ角ゴ Pro W3" charset="-128"/>
          <a:cs typeface="ヒラギノ角ゴ Pro W3" charset="0"/>
        </a:defRPr>
      </a:lvl4pPr>
      <a:lvl5pPr marL="2057400" indent="-228600" algn="l" rtl="0" eaLnBrk="0" fontAlgn="base" hangingPunct="0">
        <a:spcBef>
          <a:spcPct val="20000"/>
        </a:spcBef>
        <a:spcAft>
          <a:spcPct val="0"/>
        </a:spcAft>
        <a:buChar char="»"/>
        <a:defRPr sz="2000">
          <a:solidFill>
            <a:schemeClr val="tx1"/>
          </a:solidFill>
          <a:latin typeface="+mn-lt"/>
          <a:ea typeface="ヒラギノ角ゴ Pro W3" charset="-128"/>
          <a:cs typeface="ヒラギノ角ゴ Pro W3" charset="0"/>
        </a:defRPr>
      </a:lvl5pPr>
      <a:lvl6pPr marL="2514600" indent="-228600" algn="l" rtl="0" fontAlgn="base">
        <a:spcBef>
          <a:spcPct val="20000"/>
        </a:spcBef>
        <a:spcAft>
          <a:spcPct val="0"/>
        </a:spcAft>
        <a:buChar char="»"/>
        <a:defRPr sz="2000">
          <a:solidFill>
            <a:schemeClr val="tx1"/>
          </a:solidFill>
          <a:latin typeface="+mn-lt"/>
          <a:ea typeface="ヒラギノ角ゴ Pro W3" charset="-128"/>
        </a:defRPr>
      </a:lvl6pPr>
      <a:lvl7pPr marL="2971800" indent="-228600" algn="l" rtl="0" fontAlgn="base">
        <a:spcBef>
          <a:spcPct val="20000"/>
        </a:spcBef>
        <a:spcAft>
          <a:spcPct val="0"/>
        </a:spcAft>
        <a:buChar char="»"/>
        <a:defRPr sz="2000">
          <a:solidFill>
            <a:schemeClr val="tx1"/>
          </a:solidFill>
          <a:latin typeface="+mn-lt"/>
          <a:ea typeface="ヒラギノ角ゴ Pro W3" charset="-128"/>
        </a:defRPr>
      </a:lvl7pPr>
      <a:lvl8pPr marL="3429000" indent="-228600" algn="l" rtl="0" fontAlgn="base">
        <a:spcBef>
          <a:spcPct val="20000"/>
        </a:spcBef>
        <a:spcAft>
          <a:spcPct val="0"/>
        </a:spcAft>
        <a:buChar char="»"/>
        <a:defRPr sz="2000">
          <a:solidFill>
            <a:schemeClr val="tx1"/>
          </a:solidFill>
          <a:latin typeface="+mn-lt"/>
          <a:ea typeface="ヒラギノ角ゴ Pro W3" charset="-128"/>
        </a:defRPr>
      </a:lvl8pPr>
      <a:lvl9pPr marL="3886200" indent="-228600" algn="l" rtl="0" fontAlgn="base">
        <a:spcBef>
          <a:spcPct val="20000"/>
        </a:spcBef>
        <a:spcAft>
          <a:spcPct val="0"/>
        </a:spcAft>
        <a:buChar char="»"/>
        <a:defRPr sz="2000">
          <a:solidFill>
            <a:schemeClr val="tx1"/>
          </a:solidFill>
          <a:latin typeface="+mn-lt"/>
          <a:ea typeface="ヒラギノ角ゴ Pro W3"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12.xml.rels><?xml version="1.0" encoding="UTF-8" standalone="yes"?>
<Relationships xmlns="http://schemas.openxmlformats.org/package/2006/relationships"><Relationship Id="rId3" Type="http://schemas.openxmlformats.org/officeDocument/2006/relationships/image" Target="../media/image21.jpeg"/><Relationship Id="rId4" Type="http://schemas.openxmlformats.org/officeDocument/2006/relationships/image" Target="../media/image18.jpeg"/><Relationship Id="rId5" Type="http://schemas.openxmlformats.org/officeDocument/2006/relationships/image" Target="../media/image22.jpeg"/><Relationship Id="rId6" Type="http://schemas.openxmlformats.org/officeDocument/2006/relationships/image" Target="../media/image23.jpeg"/><Relationship Id="rId7" Type="http://schemas.openxmlformats.org/officeDocument/2006/relationships/image" Target="../media/image24.jpeg"/><Relationship Id="rId8" Type="http://schemas.openxmlformats.org/officeDocument/2006/relationships/image" Target="../media/image25.jpeg"/><Relationship Id="rId9"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5.xml"/><Relationship Id="rId4" Type="http://schemas.openxmlformats.org/officeDocument/2006/relationships/image" Target="../media/image27.jpeg"/><Relationship Id="rId5" Type="http://schemas.openxmlformats.org/officeDocument/2006/relationships/image" Target="../media/image28.emf"/><Relationship Id="rId6" Type="http://schemas.openxmlformats.org/officeDocument/2006/relationships/image" Target="../media/image29.png"/><Relationship Id="rId7" Type="http://schemas.openxmlformats.org/officeDocument/2006/relationships/image" Target="../media/image30.jpeg"/><Relationship Id="rId8" Type="http://schemas.openxmlformats.org/officeDocument/2006/relationships/image" Target="../media/image31.jpeg"/><Relationship Id="rId9" Type="http://schemas.openxmlformats.org/officeDocument/2006/relationships/image" Target="../media/image32.jpeg"/><Relationship Id="rId10" Type="http://schemas.openxmlformats.org/officeDocument/2006/relationships/image" Target="../media/image33.png"/><Relationship Id="rId11" Type="http://schemas.openxmlformats.org/officeDocument/2006/relationships/image" Target="../media/image34.jpe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9" Type="http://schemas.openxmlformats.org/officeDocument/2006/relationships/image" Target="../media/image40.jpeg"/><Relationship Id="rId20" Type="http://schemas.openxmlformats.org/officeDocument/2006/relationships/image" Target="../media/image49.png"/><Relationship Id="rId10" Type="http://schemas.openxmlformats.org/officeDocument/2006/relationships/image" Target="../media/image41.emf"/><Relationship Id="rId11" Type="http://schemas.openxmlformats.org/officeDocument/2006/relationships/image" Target="../media/image42.emf"/><Relationship Id="rId12" Type="http://schemas.openxmlformats.org/officeDocument/2006/relationships/image" Target="../media/image43.png"/><Relationship Id="rId13" Type="http://schemas.openxmlformats.org/officeDocument/2006/relationships/oleObject" Target="../embeddings/oleObject1.bin"/><Relationship Id="rId14" Type="http://schemas.openxmlformats.org/officeDocument/2006/relationships/image" Target="../media/image35.wmf"/><Relationship Id="rId15" Type="http://schemas.openxmlformats.org/officeDocument/2006/relationships/image" Target="../media/image44.jpeg"/><Relationship Id="rId16" Type="http://schemas.openxmlformats.org/officeDocument/2006/relationships/image" Target="../media/image45.jpeg"/><Relationship Id="rId17" Type="http://schemas.openxmlformats.org/officeDocument/2006/relationships/image" Target="../media/image46.png"/><Relationship Id="rId18" Type="http://schemas.openxmlformats.org/officeDocument/2006/relationships/image" Target="../media/image47.emf"/><Relationship Id="rId19" Type="http://schemas.openxmlformats.org/officeDocument/2006/relationships/image" Target="../media/image48.png"/><Relationship Id="rId1" Type="http://schemas.openxmlformats.org/officeDocument/2006/relationships/vmlDrawing" Target="../drawings/vmlDrawing1.vml"/><Relationship Id="rId2" Type="http://schemas.openxmlformats.org/officeDocument/2006/relationships/tags" Target="../tags/tag2.xml"/><Relationship Id="rId3" Type="http://schemas.openxmlformats.org/officeDocument/2006/relationships/slideLayout" Target="../slideLayouts/slideLayout7.xml"/><Relationship Id="rId4" Type="http://schemas.openxmlformats.org/officeDocument/2006/relationships/notesSlide" Target="../notesSlides/notesSlide6.xml"/><Relationship Id="rId5" Type="http://schemas.openxmlformats.org/officeDocument/2006/relationships/image" Target="../media/image36.jpeg"/><Relationship Id="rId6" Type="http://schemas.openxmlformats.org/officeDocument/2006/relationships/image" Target="../media/image37.tiff"/><Relationship Id="rId7" Type="http://schemas.openxmlformats.org/officeDocument/2006/relationships/image" Target="../media/image38.tiff"/><Relationship Id="rId8" Type="http://schemas.openxmlformats.org/officeDocument/2006/relationships/image" Target="../media/image39.wmf"/></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51.png"/><Relationship Id="rId1" Type="http://schemas.openxmlformats.org/officeDocument/2006/relationships/slideLayout" Target="../slideLayouts/slideLayout7.xml"/><Relationship Id="rId2" Type="http://schemas.openxmlformats.org/officeDocument/2006/relationships/image" Target="../media/image50.jpeg"/></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jpeg"/><Relationship Id="rId5" Type="http://schemas.openxmlformats.org/officeDocument/2006/relationships/image" Target="../media/image54.jpeg"/><Relationship Id="rId6" Type="http://schemas.openxmlformats.org/officeDocument/2006/relationships/image" Target="../media/image55.jpeg"/><Relationship Id="rId7" Type="http://schemas.microsoft.com/office/2007/relationships/hdphoto" Target="../media/hdphoto1.wdp"/><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6.jp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7.png"/><Relationship Id="rId5" Type="http://schemas.openxmlformats.org/officeDocument/2006/relationships/image" Target="../media/image58.png"/><Relationship Id="rId6" Type="http://schemas.openxmlformats.org/officeDocument/2006/relationships/image" Target="../media/image54.jpeg"/><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19.xml.rels><?xml version="1.0" encoding="UTF-8" standalone="yes"?>
<Relationships xmlns="http://schemas.openxmlformats.org/package/2006/relationships"><Relationship Id="rId3" Type="http://schemas.openxmlformats.org/officeDocument/2006/relationships/image" Target="../media/image59.jpeg"/><Relationship Id="rId4" Type="http://schemas.openxmlformats.org/officeDocument/2006/relationships/image" Target="../media/image60.png"/><Relationship Id="rId5" Type="http://schemas.openxmlformats.org/officeDocument/2006/relationships/image" Target="../media/image61.jpg"/><Relationship Id="rId6" Type="http://schemas.openxmlformats.org/officeDocument/2006/relationships/image" Target="../media/image62.jpg"/><Relationship Id="rId7" Type="http://schemas.openxmlformats.org/officeDocument/2006/relationships/image" Target="../media/image63.emf"/><Relationship Id="rId8" Type="http://schemas.openxmlformats.org/officeDocument/2006/relationships/image" Target="../media/image64.jp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65.emf"/><Relationship Id="rId4" Type="http://schemas.openxmlformats.org/officeDocument/2006/relationships/image" Target="../media/image66.jpeg"/><Relationship Id="rId5" Type="http://schemas.openxmlformats.org/officeDocument/2006/relationships/image" Target="../media/image67.jpeg"/><Relationship Id="rId6" Type="http://schemas.openxmlformats.org/officeDocument/2006/relationships/image" Target="../media/image68.jpeg"/><Relationship Id="rId7" Type="http://schemas.openxmlformats.org/officeDocument/2006/relationships/image" Target="../media/image69.jpeg"/><Relationship Id="rId8" Type="http://schemas.openxmlformats.org/officeDocument/2006/relationships/image" Target="../media/image70.emf"/><Relationship Id="rId9" Type="http://schemas.openxmlformats.org/officeDocument/2006/relationships/image" Target="../media/image71.jpeg"/><Relationship Id="rId1" Type="http://schemas.openxmlformats.org/officeDocument/2006/relationships/slideLayout" Target="../slideLayouts/slideLayout7.xml"/><Relationship Id="rId2" Type="http://schemas.openxmlformats.org/officeDocument/2006/relationships/notesSlide" Target="../notesSlides/notesSlide10.xml"/></Relationships>
</file>

<file path=ppt/slides/_rels/slide21.xml.rels><?xml version="1.0" encoding="UTF-8" standalone="yes"?>
<Relationships xmlns="http://schemas.openxmlformats.org/package/2006/relationships"><Relationship Id="rId3" Type="http://schemas.openxmlformats.org/officeDocument/2006/relationships/image" Target="../media/image72.png"/><Relationship Id="rId4" Type="http://schemas.openxmlformats.org/officeDocument/2006/relationships/image" Target="../media/image73.png"/><Relationship Id="rId5" Type="http://schemas.openxmlformats.org/officeDocument/2006/relationships/image" Target="../media/image7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2.xml.rels><?xml version="1.0" encoding="UTF-8" standalone="yes"?>
<Relationships xmlns="http://schemas.openxmlformats.org/package/2006/relationships"><Relationship Id="rId3" Type="http://schemas.openxmlformats.org/officeDocument/2006/relationships/image" Target="../media/image75.png"/><Relationship Id="rId4" Type="http://schemas.openxmlformats.org/officeDocument/2006/relationships/image" Target="../media/image76.emf"/><Relationship Id="rId5" Type="http://schemas.openxmlformats.org/officeDocument/2006/relationships/image" Target="../media/image77.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4" Type="http://schemas.openxmlformats.org/officeDocument/2006/relationships/image" Target="../media/image19.jpeg"/><Relationship Id="rId5" Type="http://schemas.openxmlformats.org/officeDocument/2006/relationships/image" Target="../media/image20.jpg"/><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4" Type="http://schemas.openxmlformats.org/officeDocument/2006/relationships/image" Target="../media/image4.png"/><Relationship Id="rId5" Type="http://schemas.openxmlformats.org/officeDocument/2006/relationships/image" Target="../media/image5.emf"/><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wmf"/><Relationship Id="rId9"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png"/><Relationship Id="rId3"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ChangeArrowheads="1"/>
          </p:cNvSpPr>
          <p:nvPr/>
        </p:nvSpPr>
        <p:spPr bwMode="auto">
          <a:xfrm>
            <a:off x="228600" y="152400"/>
            <a:ext cx="8686800" cy="685800"/>
          </a:xfrm>
          <a:prstGeom prst="rect">
            <a:avLst/>
          </a:prstGeom>
          <a:noFill/>
          <a:ln w="9525">
            <a:noFill/>
            <a:miter lim="800000"/>
            <a:headEnd/>
            <a:tailEnd/>
          </a:ln>
          <a:effectLst/>
        </p:spPr>
        <p:txBody>
          <a:bodyPr anchor="b"/>
          <a:lstStyle/>
          <a:p>
            <a:pPr algn="ctr" eaLnBrk="1" hangingPunct="1"/>
            <a:r>
              <a:rPr lang="en-US" sz="4000" b="1" i="1" dirty="0" smtClean="0">
                <a:solidFill>
                  <a:schemeClr val="tx2"/>
                </a:solidFill>
                <a:effectLst>
                  <a:outerShdw blurRad="38100" dist="38100" dir="2700000" algn="tl">
                    <a:srgbClr val="DDDDDD"/>
                  </a:outerShdw>
                </a:effectLst>
                <a:latin typeface="Comic Sans MS"/>
                <a:cs typeface="Comic Sans MS"/>
              </a:rPr>
              <a:t>X</a:t>
            </a:r>
            <a:r>
              <a:rPr lang="en-US" sz="4000" b="1" i="1" dirty="0">
                <a:solidFill>
                  <a:schemeClr val="tx2"/>
                </a:solidFill>
                <a:effectLst>
                  <a:outerShdw blurRad="38100" dist="38100" dir="2700000" algn="tl">
                    <a:srgbClr val="DDDDDD"/>
                  </a:outerShdw>
                </a:effectLst>
                <a:latin typeface="Comic Sans MS"/>
                <a:cs typeface="Comic Sans MS"/>
              </a:rPr>
              <a:t>-Ray </a:t>
            </a:r>
            <a:r>
              <a:rPr lang="en-US" sz="4000" b="1" i="1" dirty="0" smtClean="0">
                <a:solidFill>
                  <a:schemeClr val="tx2"/>
                </a:solidFill>
                <a:effectLst>
                  <a:outerShdw blurRad="38100" dist="38100" dir="2700000" algn="tl">
                    <a:srgbClr val="DDDDDD"/>
                  </a:outerShdw>
                </a:effectLst>
                <a:latin typeface="Comic Sans MS"/>
                <a:cs typeface="Comic Sans MS"/>
              </a:rPr>
              <a:t>Materials </a:t>
            </a:r>
            <a:r>
              <a:rPr lang="en-US" sz="4000" b="1" i="1" dirty="0">
                <a:solidFill>
                  <a:schemeClr val="tx2"/>
                </a:solidFill>
                <a:effectLst>
                  <a:outerShdw blurRad="38100" dist="38100" dir="2700000" algn="tl">
                    <a:srgbClr val="DDDDDD"/>
                  </a:outerShdw>
                </a:effectLst>
                <a:latin typeface="Comic Sans MS"/>
                <a:cs typeface="Comic Sans MS"/>
              </a:rPr>
              <a:t>Science</a:t>
            </a:r>
            <a:endParaRPr lang="en-US" sz="900" dirty="0">
              <a:solidFill>
                <a:srgbClr val="000000"/>
              </a:solidFill>
              <a:latin typeface="Comic Sans MS"/>
              <a:cs typeface="Comic Sans MS"/>
            </a:endParaRPr>
          </a:p>
        </p:txBody>
      </p:sp>
      <p:sp>
        <p:nvSpPr>
          <p:cNvPr id="14339" name="Rectangle 3"/>
          <p:cNvSpPr>
            <a:spLocks noChangeArrowheads="1"/>
          </p:cNvSpPr>
          <p:nvPr/>
        </p:nvSpPr>
        <p:spPr bwMode="auto">
          <a:xfrm>
            <a:off x="304800" y="990600"/>
            <a:ext cx="82296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spcBef>
                <a:spcPct val="20000"/>
              </a:spcBef>
            </a:pPr>
            <a:r>
              <a:rPr lang="en-US" sz="2800" u="sng" dirty="0">
                <a:solidFill>
                  <a:srgbClr val="E80000"/>
                </a:solidFill>
                <a:latin typeface="Comic Sans MS"/>
                <a:cs typeface="Comic Sans MS"/>
              </a:rPr>
              <a:t>Michael Bedzyk</a:t>
            </a:r>
            <a:endParaRPr lang="en-US" dirty="0">
              <a:solidFill>
                <a:srgbClr val="E80000"/>
              </a:solidFill>
              <a:latin typeface="Comic Sans MS"/>
              <a:cs typeface="Comic Sans MS"/>
            </a:endParaRPr>
          </a:p>
          <a:p>
            <a:pPr algn="ctr" eaLnBrk="1" hangingPunct="1">
              <a:spcBef>
                <a:spcPct val="20000"/>
              </a:spcBef>
            </a:pPr>
            <a:r>
              <a:rPr lang="en-US" dirty="0">
                <a:solidFill>
                  <a:srgbClr val="E80000"/>
                </a:solidFill>
                <a:latin typeface="Comic Sans MS"/>
                <a:cs typeface="Comic Sans MS"/>
              </a:rPr>
              <a:t> </a:t>
            </a:r>
          </a:p>
          <a:p>
            <a:pPr eaLnBrk="1" hangingPunct="1">
              <a:spcBef>
                <a:spcPct val="20000"/>
              </a:spcBef>
            </a:pPr>
            <a:r>
              <a:rPr lang="en-US" sz="2000" dirty="0">
                <a:solidFill>
                  <a:srgbClr val="660066"/>
                </a:solidFill>
                <a:latin typeface="Comic Sans MS"/>
                <a:cs typeface="Comic Sans MS"/>
              </a:rPr>
              <a:t>Materials Research </a:t>
            </a:r>
            <a:r>
              <a:rPr lang="en-US" sz="2000" dirty="0" smtClean="0">
                <a:solidFill>
                  <a:srgbClr val="660066"/>
                </a:solidFill>
                <a:latin typeface="Comic Sans MS"/>
                <a:cs typeface="Comic Sans MS"/>
              </a:rPr>
              <a:t>Science and Engineering Center </a:t>
            </a:r>
            <a:r>
              <a:rPr lang="en-US" sz="2000" dirty="0">
                <a:solidFill>
                  <a:srgbClr val="660066"/>
                </a:solidFill>
                <a:latin typeface="Comic Sans MS"/>
                <a:cs typeface="Comic Sans MS"/>
              </a:rPr>
              <a:t>(</a:t>
            </a:r>
            <a:r>
              <a:rPr lang="en-US" sz="2000" dirty="0" smtClean="0">
                <a:solidFill>
                  <a:srgbClr val="660066"/>
                </a:solidFill>
                <a:latin typeface="Comic Sans MS"/>
                <a:cs typeface="Comic Sans MS"/>
              </a:rPr>
              <a:t>MRSEC</a:t>
            </a:r>
            <a:r>
              <a:rPr lang="en-US" sz="2000" dirty="0">
                <a:solidFill>
                  <a:srgbClr val="660066"/>
                </a:solidFill>
                <a:latin typeface="Comic Sans MS"/>
                <a:cs typeface="Comic Sans MS"/>
              </a:rPr>
              <a:t>)</a:t>
            </a:r>
          </a:p>
          <a:p>
            <a:pPr eaLnBrk="1" hangingPunct="1">
              <a:spcBef>
                <a:spcPct val="20000"/>
              </a:spcBef>
            </a:pPr>
            <a:r>
              <a:rPr lang="en-US" sz="2000" dirty="0" smtClean="0">
                <a:solidFill>
                  <a:srgbClr val="660066"/>
                </a:solidFill>
                <a:latin typeface="Comic Sans MS"/>
                <a:cs typeface="Comic Sans MS"/>
              </a:rPr>
              <a:t>Institute </a:t>
            </a:r>
            <a:r>
              <a:rPr lang="en-US" sz="2000" dirty="0">
                <a:solidFill>
                  <a:srgbClr val="660066"/>
                </a:solidFill>
                <a:latin typeface="Comic Sans MS"/>
                <a:cs typeface="Comic Sans MS"/>
              </a:rPr>
              <a:t>for Catalysis in Energy Processes (ICEP</a:t>
            </a:r>
            <a:r>
              <a:rPr lang="en-US" sz="2000" dirty="0" smtClean="0">
                <a:solidFill>
                  <a:srgbClr val="660066"/>
                </a:solidFill>
                <a:latin typeface="Comic Sans MS"/>
                <a:cs typeface="Comic Sans MS"/>
              </a:rPr>
              <a:t>)</a:t>
            </a:r>
          </a:p>
          <a:p>
            <a:pPr eaLnBrk="1" hangingPunct="1">
              <a:spcBef>
                <a:spcPct val="20000"/>
              </a:spcBef>
            </a:pPr>
            <a:r>
              <a:rPr lang="en-US" sz="2000" dirty="0" smtClean="0">
                <a:solidFill>
                  <a:srgbClr val="660066"/>
                </a:solidFill>
                <a:latin typeface="Comic Sans MS"/>
                <a:cs typeface="Comic Sans MS"/>
              </a:rPr>
              <a:t>Center for Electrical Energy Storage (CEES)</a:t>
            </a:r>
            <a:endParaRPr lang="en-US" sz="2000" dirty="0">
              <a:solidFill>
                <a:srgbClr val="660066"/>
              </a:solidFill>
              <a:latin typeface="Comic Sans MS"/>
              <a:cs typeface="Comic Sans MS"/>
            </a:endParaRPr>
          </a:p>
          <a:p>
            <a:pPr eaLnBrk="1" hangingPunct="1">
              <a:spcBef>
                <a:spcPct val="20000"/>
              </a:spcBef>
            </a:pPr>
            <a:r>
              <a:rPr lang="en-US" sz="2000" dirty="0">
                <a:solidFill>
                  <a:srgbClr val="660066"/>
                </a:solidFill>
                <a:latin typeface="Comic Sans MS"/>
                <a:cs typeface="Comic Sans MS"/>
              </a:rPr>
              <a:t>Synchrotron Research Center (SRC</a:t>
            </a:r>
            <a:r>
              <a:rPr lang="en-US" sz="2000" dirty="0" smtClean="0">
                <a:solidFill>
                  <a:srgbClr val="660066"/>
                </a:solidFill>
                <a:latin typeface="Comic Sans MS"/>
                <a:cs typeface="Comic Sans MS"/>
              </a:rPr>
              <a:t>)</a:t>
            </a:r>
          </a:p>
          <a:p>
            <a:pPr eaLnBrk="1" hangingPunct="1">
              <a:spcBef>
                <a:spcPct val="20000"/>
              </a:spcBef>
            </a:pPr>
            <a:r>
              <a:rPr lang="en-US" sz="2000" dirty="0" smtClean="0">
                <a:solidFill>
                  <a:srgbClr val="660066"/>
                </a:solidFill>
                <a:latin typeface="Comic Sans MS"/>
                <a:cs typeface="Comic Sans MS"/>
              </a:rPr>
              <a:t>Argonne Northwestern Solar Energy Research Center (ANSER)</a:t>
            </a:r>
          </a:p>
          <a:p>
            <a:pPr eaLnBrk="1" hangingPunct="1">
              <a:spcBef>
                <a:spcPct val="20000"/>
              </a:spcBef>
            </a:pPr>
            <a:r>
              <a:rPr lang="en-US" sz="2000" dirty="0" smtClean="0">
                <a:solidFill>
                  <a:srgbClr val="660066"/>
                </a:solidFill>
                <a:latin typeface="Comic Sans MS"/>
                <a:cs typeface="Comic Sans MS"/>
              </a:rPr>
              <a:t>Center </a:t>
            </a:r>
            <a:r>
              <a:rPr lang="en-US" sz="2000" dirty="0">
                <a:solidFill>
                  <a:srgbClr val="660066"/>
                </a:solidFill>
                <a:latin typeface="Comic Sans MS"/>
                <a:cs typeface="Comic Sans MS"/>
              </a:rPr>
              <a:t>for Hierarchical Materials </a:t>
            </a:r>
            <a:r>
              <a:rPr lang="en-US" sz="2000" dirty="0" smtClean="0">
                <a:solidFill>
                  <a:srgbClr val="660066"/>
                </a:solidFill>
                <a:latin typeface="Comic Sans MS"/>
                <a:cs typeface="Comic Sans MS"/>
              </a:rPr>
              <a:t>Design (</a:t>
            </a:r>
            <a:r>
              <a:rPr lang="en-US" sz="2000" dirty="0" err="1">
                <a:solidFill>
                  <a:srgbClr val="660066"/>
                </a:solidFill>
                <a:latin typeface="Comic Sans MS"/>
                <a:cs typeface="Comic Sans MS"/>
              </a:rPr>
              <a:t>CHiMaD</a:t>
            </a:r>
            <a:r>
              <a:rPr lang="en-US" sz="2000" dirty="0">
                <a:solidFill>
                  <a:srgbClr val="660066"/>
                </a:solidFill>
                <a:latin typeface="Comic Sans MS"/>
                <a:cs typeface="Comic Sans MS"/>
              </a:rPr>
              <a:t> </a:t>
            </a:r>
            <a:r>
              <a:rPr lang="en-US" sz="2000" dirty="0" smtClean="0">
                <a:solidFill>
                  <a:srgbClr val="660066"/>
                </a:solidFill>
                <a:latin typeface="Comic Sans MS"/>
                <a:cs typeface="Comic Sans MS"/>
              </a:rPr>
              <a:t>)</a:t>
            </a:r>
            <a:endParaRPr lang="en-US" sz="2000" dirty="0">
              <a:solidFill>
                <a:srgbClr val="660066"/>
              </a:solidFill>
              <a:latin typeface="Comic Sans MS"/>
              <a:cs typeface="Comic Sans MS"/>
            </a:endParaRPr>
          </a:p>
          <a:p>
            <a:pPr eaLnBrk="1" hangingPunct="1">
              <a:spcBef>
                <a:spcPct val="20000"/>
              </a:spcBef>
            </a:pPr>
            <a:endParaRPr lang="en-US" dirty="0">
              <a:solidFill>
                <a:srgbClr val="660066"/>
              </a:solidFill>
              <a:latin typeface="Comic Sans MS"/>
              <a:cs typeface="Comic Sans MS"/>
            </a:endParaRPr>
          </a:p>
          <a:p>
            <a:pPr algn="ctr" eaLnBrk="1" hangingPunct="1">
              <a:spcBef>
                <a:spcPct val="20000"/>
              </a:spcBef>
            </a:pPr>
            <a:endParaRPr lang="en-US" sz="2800" dirty="0">
              <a:solidFill>
                <a:schemeClr val="hlink"/>
              </a:solidFill>
              <a:latin typeface="Comic Sans MS"/>
              <a:cs typeface="Comic Sans MS"/>
            </a:endParaRPr>
          </a:p>
        </p:txBody>
      </p:sp>
      <p:sp>
        <p:nvSpPr>
          <p:cNvPr id="14340" name="Text Box 4"/>
          <p:cNvSpPr txBox="1">
            <a:spLocks noChangeArrowheads="1"/>
          </p:cNvSpPr>
          <p:nvPr/>
        </p:nvSpPr>
        <p:spPr bwMode="ltGray">
          <a:xfrm>
            <a:off x="304800" y="5715000"/>
            <a:ext cx="4572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pPr eaLnBrk="1" hangingPunct="1">
              <a:spcBef>
                <a:spcPct val="50000"/>
              </a:spcBef>
            </a:pPr>
            <a:r>
              <a:rPr lang="en-US" sz="2000" dirty="0">
                <a:solidFill>
                  <a:srgbClr val="000000"/>
                </a:solidFill>
                <a:latin typeface="Comic Sans MS"/>
                <a:cs typeface="Comic Sans MS"/>
              </a:rPr>
              <a:t>Funding:  NSF, </a:t>
            </a:r>
            <a:r>
              <a:rPr lang="en-US" sz="2000" dirty="0" smtClean="0">
                <a:solidFill>
                  <a:srgbClr val="000000"/>
                </a:solidFill>
                <a:latin typeface="Comic Sans MS"/>
                <a:cs typeface="Comic Sans MS"/>
              </a:rPr>
              <a:t>DoE, </a:t>
            </a:r>
            <a:r>
              <a:rPr lang="en-US" sz="2000" dirty="0" err="1" smtClean="0">
                <a:solidFill>
                  <a:srgbClr val="000000"/>
                </a:solidFill>
                <a:latin typeface="Comic Sans MS"/>
                <a:cs typeface="Comic Sans MS"/>
              </a:rPr>
              <a:t>AirForce</a:t>
            </a:r>
            <a:r>
              <a:rPr lang="en-US" sz="2000" dirty="0" smtClean="0">
                <a:solidFill>
                  <a:srgbClr val="000000"/>
                </a:solidFill>
                <a:latin typeface="Comic Sans MS"/>
                <a:cs typeface="Comic Sans MS"/>
              </a:rPr>
              <a:t>, NIST</a:t>
            </a:r>
            <a:endParaRPr lang="en-US" sz="2000" dirty="0">
              <a:solidFill>
                <a:srgbClr val="000000"/>
              </a:solidFill>
              <a:latin typeface="Comic Sans MS"/>
              <a:cs typeface="Comic Sans MS"/>
            </a:endParaRPr>
          </a:p>
        </p:txBody>
      </p:sp>
      <p:sp>
        <p:nvSpPr>
          <p:cNvPr id="14341" name="Rectangle 7"/>
          <p:cNvSpPr>
            <a:spLocks noChangeArrowheads="1"/>
          </p:cNvSpPr>
          <p:nvPr/>
        </p:nvSpPr>
        <p:spPr bwMode="auto">
          <a:xfrm>
            <a:off x="152400" y="4724400"/>
            <a:ext cx="51816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en-US" dirty="0">
                <a:solidFill>
                  <a:srgbClr val="0000FF"/>
                </a:solidFill>
                <a:latin typeface="Comic Sans MS"/>
                <a:cs typeface="Comic Sans MS"/>
              </a:rPr>
              <a:t>X-rays: APS, NU X-ray </a:t>
            </a:r>
            <a:r>
              <a:rPr lang="en-US" dirty="0" smtClean="0">
                <a:solidFill>
                  <a:srgbClr val="0000FF"/>
                </a:solidFill>
                <a:latin typeface="Comic Sans MS"/>
                <a:cs typeface="Comic Sans MS"/>
              </a:rPr>
              <a:t>Lab</a:t>
            </a:r>
            <a:endParaRPr lang="en-US" dirty="0">
              <a:solidFill>
                <a:srgbClr val="0000FF"/>
              </a:solidFill>
              <a:latin typeface="Comic Sans MS"/>
              <a:cs typeface="Comic Sans MS"/>
            </a:endParaRPr>
          </a:p>
        </p:txBody>
      </p:sp>
      <p:pic>
        <p:nvPicPr>
          <p:cNvPr id="1434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7975" y="4572000"/>
            <a:ext cx="3756025" cy="2168525"/>
          </a:xfrm>
          <a:prstGeom prst="rect">
            <a:avLst/>
          </a:prstGeom>
          <a:solidFill>
            <a:srgbClr val="F2DCF0"/>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sz="2800" b="1" dirty="0" smtClean="0">
                <a:latin typeface="Comic Sans MS" pitchFamily="66" charset="0"/>
              </a:rPr>
              <a:t>What a new student in the </a:t>
            </a:r>
            <a:r>
              <a:rPr lang="en-US" sz="2800" b="1" dirty="0" err="1" smtClean="0">
                <a:latin typeface="Comic Sans MS" pitchFamily="66" charset="0"/>
              </a:rPr>
              <a:t>Bedzyk</a:t>
            </a:r>
            <a:r>
              <a:rPr lang="en-US" sz="2800" b="1" dirty="0" smtClean="0">
                <a:latin typeface="Comic Sans MS" pitchFamily="66" charset="0"/>
              </a:rPr>
              <a:t> group might expect to be involved with while pursuing their PhD </a:t>
            </a:r>
            <a:endParaRPr lang="en-US" sz="2800" b="1" dirty="0">
              <a:latin typeface="Comic Sans MS" pitchFamily="66" charset="0"/>
            </a:endParaRPr>
          </a:p>
        </p:txBody>
      </p:sp>
      <p:sp>
        <p:nvSpPr>
          <p:cNvPr id="3" name="Content Placeholder 2"/>
          <p:cNvSpPr>
            <a:spLocks noGrp="1"/>
          </p:cNvSpPr>
          <p:nvPr>
            <p:ph idx="1"/>
          </p:nvPr>
        </p:nvSpPr>
        <p:spPr>
          <a:xfrm>
            <a:off x="0" y="1524000"/>
            <a:ext cx="9144000" cy="4114800"/>
          </a:xfrm>
        </p:spPr>
        <p:txBody>
          <a:bodyPr/>
          <a:lstStyle/>
          <a:p>
            <a:r>
              <a:rPr lang="en-US" sz="2400" dirty="0" smtClean="0">
                <a:latin typeface="Comic Sans MS"/>
                <a:cs typeface="Comic Sans MS"/>
              </a:rPr>
              <a:t>Gain an expertise with general x-ray techniques and experimental design</a:t>
            </a:r>
          </a:p>
          <a:p>
            <a:pPr>
              <a:buNone/>
            </a:pPr>
            <a:endParaRPr lang="en-US" sz="2400" dirty="0" smtClean="0">
              <a:latin typeface="Comic Sans MS"/>
              <a:cs typeface="Comic Sans MS"/>
            </a:endParaRPr>
          </a:p>
          <a:p>
            <a:r>
              <a:rPr lang="en-US" sz="2400" dirty="0" smtClean="0">
                <a:latin typeface="Comic Sans MS"/>
                <a:cs typeface="Comic Sans MS"/>
              </a:rPr>
              <a:t>Learn fundamental materials science/ chemistry/ physics/ biology relevant to the systems they are studying (interdisciplinary research)</a:t>
            </a:r>
          </a:p>
          <a:p>
            <a:pPr>
              <a:buNone/>
            </a:pPr>
            <a:endParaRPr lang="en-US" sz="2400" dirty="0" smtClean="0">
              <a:latin typeface="Comic Sans MS"/>
              <a:cs typeface="Comic Sans MS"/>
            </a:endParaRPr>
          </a:p>
          <a:p>
            <a:r>
              <a:rPr lang="en-US" sz="2400" dirty="0" smtClean="0">
                <a:latin typeface="Comic Sans MS"/>
                <a:cs typeface="Comic Sans MS"/>
              </a:rPr>
              <a:t>Take measurements at the Advanced Photon Source</a:t>
            </a:r>
          </a:p>
          <a:p>
            <a:endParaRPr lang="en-US" sz="2400" dirty="0" smtClean="0">
              <a:latin typeface="Comic Sans MS"/>
              <a:cs typeface="Comic Sans MS"/>
            </a:endParaRPr>
          </a:p>
          <a:p>
            <a:r>
              <a:rPr lang="en-US" sz="2400" dirty="0" smtClean="0">
                <a:latin typeface="Comic Sans MS"/>
                <a:cs typeface="Comic Sans MS"/>
              </a:rPr>
              <a:t>Understand atomic-scale structure and how it correlates with desirable materials properties</a:t>
            </a:r>
          </a:p>
          <a:p>
            <a:endParaRPr lang="en-US" sz="2000" dirty="0"/>
          </a:p>
        </p:txBody>
      </p:sp>
    </p:spTree>
    <p:extLst>
      <p:ext uri="{BB962C8B-B14F-4D97-AF65-F5344CB8AC3E}">
        <p14:creationId xmlns:p14="http://schemas.microsoft.com/office/powerpoint/2010/main" val="105822292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8466" y="0"/>
            <a:ext cx="9211733" cy="6555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r>
              <a:rPr lang="en-US" sz="3200" b="1" dirty="0" smtClean="0">
                <a:solidFill>
                  <a:srgbClr val="3366FF"/>
                </a:solidFill>
                <a:latin typeface="Comic Sans MS"/>
                <a:cs typeface="Comic Sans MS"/>
              </a:rPr>
              <a:t>Argonne collaborative projects   </a:t>
            </a:r>
          </a:p>
          <a:p>
            <a:r>
              <a:rPr lang="en-US" sz="3200" b="1" dirty="0" smtClean="0">
                <a:solidFill>
                  <a:srgbClr val="660066"/>
                </a:solidFill>
                <a:latin typeface="Comic Sans MS"/>
                <a:cs typeface="Comic Sans MS"/>
              </a:rPr>
              <a:t>           looking </a:t>
            </a:r>
            <a:r>
              <a:rPr lang="en-US" sz="3200" b="1" dirty="0">
                <a:solidFill>
                  <a:srgbClr val="660066"/>
                </a:solidFill>
                <a:latin typeface="Comic Sans MS"/>
                <a:cs typeface="Comic Sans MS"/>
              </a:rPr>
              <a:t>for </a:t>
            </a:r>
            <a:r>
              <a:rPr lang="en-US" sz="3200" b="1" dirty="0" smtClean="0">
                <a:solidFill>
                  <a:srgbClr val="660066"/>
                </a:solidFill>
                <a:latin typeface="Comic Sans MS"/>
                <a:cs typeface="Comic Sans MS"/>
              </a:rPr>
              <a:t>5 new </a:t>
            </a:r>
            <a:r>
              <a:rPr lang="en-US" sz="3200" b="1" dirty="0">
                <a:solidFill>
                  <a:srgbClr val="660066"/>
                </a:solidFill>
                <a:latin typeface="Comic Sans MS"/>
                <a:cs typeface="Comic Sans MS"/>
              </a:rPr>
              <a:t>grad </a:t>
            </a:r>
            <a:r>
              <a:rPr lang="en-US" sz="3200" b="1" dirty="0" smtClean="0">
                <a:solidFill>
                  <a:srgbClr val="660066"/>
                </a:solidFill>
                <a:latin typeface="Comic Sans MS"/>
                <a:cs typeface="Comic Sans MS"/>
              </a:rPr>
              <a:t>students</a:t>
            </a:r>
            <a:endParaRPr lang="en-US" sz="3200" b="1" dirty="0">
              <a:solidFill>
                <a:srgbClr val="660066"/>
              </a:solidFill>
              <a:latin typeface="Comic Sans MS"/>
              <a:cs typeface="Comic Sans MS"/>
            </a:endParaRPr>
          </a:p>
          <a:p>
            <a:pPr marL="0" indent="0"/>
            <a:endParaRPr lang="en-US" dirty="0">
              <a:latin typeface="Comic Sans MS"/>
              <a:cs typeface="Comic Sans MS"/>
            </a:endParaRPr>
          </a:p>
          <a:p>
            <a:pPr marL="0" indent="0"/>
            <a:endParaRPr lang="en-US" b="1" dirty="0">
              <a:latin typeface="Comic Sans MS"/>
              <a:cs typeface="Comic Sans MS"/>
            </a:endParaRPr>
          </a:p>
          <a:p>
            <a:pPr marL="0" indent="0"/>
            <a:endParaRPr lang="en-US" b="1" dirty="0" smtClean="0">
              <a:latin typeface="Comic Sans MS"/>
              <a:cs typeface="Comic Sans MS"/>
            </a:endParaRPr>
          </a:p>
          <a:p>
            <a:pPr marL="0" indent="0"/>
            <a:r>
              <a:rPr lang="en-US" b="1" dirty="0" smtClean="0">
                <a:latin typeface="Comic Sans MS"/>
                <a:cs typeface="Comic Sans MS"/>
              </a:rPr>
              <a:t>3 with </a:t>
            </a:r>
            <a:r>
              <a:rPr lang="en-US" b="1" dirty="0" err="1" smtClean="0">
                <a:latin typeface="Comic Sans MS"/>
                <a:cs typeface="Comic Sans MS"/>
              </a:rPr>
              <a:t>Nenad</a:t>
            </a:r>
            <a:r>
              <a:rPr lang="en-US" b="1" dirty="0" smtClean="0">
                <a:latin typeface="Comic Sans MS"/>
                <a:cs typeface="Comic Sans MS"/>
              </a:rPr>
              <a:t> </a:t>
            </a:r>
            <a:r>
              <a:rPr lang="en-US" b="1" dirty="0" err="1" smtClean="0">
                <a:latin typeface="Comic Sans MS"/>
                <a:cs typeface="Comic Sans MS"/>
              </a:rPr>
              <a:t>Markovic</a:t>
            </a:r>
            <a:r>
              <a:rPr lang="en-US" b="1" dirty="0" smtClean="0">
                <a:latin typeface="Comic Sans MS"/>
                <a:cs typeface="Comic Sans MS"/>
              </a:rPr>
              <a:t>, </a:t>
            </a:r>
            <a:r>
              <a:rPr lang="en-US" dirty="0" smtClean="0">
                <a:latin typeface="Comic Sans MS"/>
                <a:cs typeface="Comic Sans MS"/>
              </a:rPr>
              <a:t>MSD, JCESR</a:t>
            </a:r>
          </a:p>
          <a:p>
            <a:pPr marL="342900" indent="-342900">
              <a:buFont typeface="Arial"/>
              <a:buChar char="•"/>
            </a:pPr>
            <a:r>
              <a:rPr lang="en-US" dirty="0" smtClean="0">
                <a:solidFill>
                  <a:srgbClr val="0000FF"/>
                </a:solidFill>
                <a:latin typeface="Comic Sans MS"/>
                <a:cs typeface="Comic Sans MS"/>
              </a:rPr>
              <a:t>Electrode/Electrolyte Interface </a:t>
            </a:r>
            <a:r>
              <a:rPr lang="en-US" dirty="0">
                <a:solidFill>
                  <a:srgbClr val="0000FF"/>
                </a:solidFill>
                <a:latin typeface="Comic Sans MS"/>
                <a:cs typeface="Comic Sans MS"/>
              </a:rPr>
              <a:t>Structure &amp; </a:t>
            </a:r>
            <a:r>
              <a:rPr lang="en-US" dirty="0" smtClean="0">
                <a:solidFill>
                  <a:srgbClr val="0000FF"/>
                </a:solidFill>
                <a:latin typeface="Comic Sans MS"/>
                <a:cs typeface="Comic Sans MS"/>
              </a:rPr>
              <a:t>Properties </a:t>
            </a:r>
            <a:endParaRPr lang="en-US" dirty="0">
              <a:solidFill>
                <a:srgbClr val="0000FF"/>
              </a:solidFill>
              <a:latin typeface="Comic Sans MS"/>
              <a:cs typeface="Comic Sans MS"/>
            </a:endParaRPr>
          </a:p>
          <a:p>
            <a:pPr marL="0" indent="0"/>
            <a:endParaRPr lang="en-US" b="1" dirty="0" smtClean="0">
              <a:solidFill>
                <a:srgbClr val="FF0000"/>
              </a:solidFill>
              <a:latin typeface="Comic Sans MS"/>
              <a:cs typeface="Comic Sans MS"/>
            </a:endParaRPr>
          </a:p>
          <a:p>
            <a:pPr marL="0" indent="0"/>
            <a:endParaRPr lang="en-US" b="1" dirty="0" smtClean="0">
              <a:solidFill>
                <a:srgbClr val="FF0000"/>
              </a:solidFill>
              <a:latin typeface="Comic Sans MS"/>
              <a:cs typeface="Comic Sans MS"/>
            </a:endParaRPr>
          </a:p>
          <a:p>
            <a:pPr marL="0" indent="0"/>
            <a:r>
              <a:rPr lang="en-US" b="1" dirty="0" smtClean="0">
                <a:solidFill>
                  <a:srgbClr val="000000"/>
                </a:solidFill>
                <a:latin typeface="Comic Sans MS"/>
                <a:cs typeface="Comic Sans MS"/>
              </a:rPr>
              <a:t>1 with Paul </a:t>
            </a:r>
            <a:r>
              <a:rPr lang="en-US" b="1" dirty="0" err="1" smtClean="0">
                <a:solidFill>
                  <a:srgbClr val="000000"/>
                </a:solidFill>
                <a:latin typeface="Comic Sans MS"/>
                <a:cs typeface="Comic Sans MS"/>
              </a:rPr>
              <a:t>Fenter</a:t>
            </a:r>
            <a:r>
              <a:rPr lang="en-US" b="1" dirty="0" smtClean="0">
                <a:solidFill>
                  <a:srgbClr val="000000"/>
                </a:solidFill>
                <a:latin typeface="Comic Sans MS"/>
                <a:cs typeface="Comic Sans MS"/>
              </a:rPr>
              <a:t>, </a:t>
            </a:r>
            <a:r>
              <a:rPr lang="en-US" dirty="0" smtClean="0">
                <a:solidFill>
                  <a:srgbClr val="000000"/>
                </a:solidFill>
                <a:latin typeface="Comic Sans MS"/>
                <a:cs typeface="Comic Sans MS"/>
              </a:rPr>
              <a:t>CSE</a:t>
            </a:r>
          </a:p>
          <a:p>
            <a:pPr marL="342900" indent="-342900">
              <a:buFont typeface="Arial"/>
              <a:buChar char="•"/>
            </a:pPr>
            <a:r>
              <a:rPr lang="en-US" dirty="0" smtClean="0">
                <a:solidFill>
                  <a:srgbClr val="0000FF"/>
                </a:solidFill>
                <a:latin typeface="Comic Sans MS"/>
                <a:cs typeface="Comic Sans MS"/>
              </a:rPr>
              <a:t>Water</a:t>
            </a:r>
            <a:r>
              <a:rPr lang="en-US" dirty="0">
                <a:solidFill>
                  <a:srgbClr val="0000FF"/>
                </a:solidFill>
                <a:latin typeface="Comic Sans MS"/>
                <a:cs typeface="Comic Sans MS"/>
              </a:rPr>
              <a:t>-Solid Interactions</a:t>
            </a:r>
          </a:p>
          <a:p>
            <a:pPr marL="0" indent="0"/>
            <a:endParaRPr lang="en-US" b="1" dirty="0">
              <a:solidFill>
                <a:srgbClr val="FF0000"/>
              </a:solidFill>
              <a:latin typeface="Comic Sans MS"/>
              <a:cs typeface="Comic Sans MS"/>
            </a:endParaRPr>
          </a:p>
          <a:p>
            <a:pPr marL="0" indent="0"/>
            <a:endParaRPr lang="en-US" b="1" dirty="0" smtClean="0">
              <a:solidFill>
                <a:srgbClr val="000000"/>
              </a:solidFill>
              <a:latin typeface="Comic Sans MS"/>
              <a:cs typeface="Comic Sans MS"/>
            </a:endParaRPr>
          </a:p>
          <a:p>
            <a:pPr marL="0" indent="0"/>
            <a:endParaRPr lang="en-US" b="1" dirty="0" smtClean="0">
              <a:solidFill>
                <a:srgbClr val="000000"/>
              </a:solidFill>
              <a:latin typeface="Comic Sans MS"/>
              <a:cs typeface="Comic Sans MS"/>
            </a:endParaRPr>
          </a:p>
          <a:p>
            <a:pPr marL="0" indent="0"/>
            <a:r>
              <a:rPr lang="en-US" b="1" dirty="0" smtClean="0">
                <a:solidFill>
                  <a:srgbClr val="000000"/>
                </a:solidFill>
                <a:latin typeface="Comic Sans MS"/>
                <a:cs typeface="Comic Sans MS"/>
              </a:rPr>
              <a:t>1 with </a:t>
            </a:r>
            <a:r>
              <a:rPr lang="en-US" b="1" dirty="0" err="1" smtClean="0">
                <a:solidFill>
                  <a:srgbClr val="000000"/>
                </a:solidFill>
                <a:latin typeface="Comic Sans MS"/>
                <a:cs typeface="Comic Sans MS"/>
              </a:rPr>
              <a:t>Anand</a:t>
            </a:r>
            <a:r>
              <a:rPr lang="en-US" b="1" dirty="0">
                <a:solidFill>
                  <a:srgbClr val="000000"/>
                </a:solidFill>
                <a:latin typeface="Comic Sans MS"/>
                <a:cs typeface="Comic Sans MS"/>
              </a:rPr>
              <a:t> </a:t>
            </a:r>
            <a:r>
              <a:rPr lang="en-US" b="1" dirty="0" smtClean="0">
                <a:solidFill>
                  <a:srgbClr val="000000"/>
                </a:solidFill>
                <a:latin typeface="Comic Sans MS"/>
                <a:cs typeface="Comic Sans MS"/>
              </a:rPr>
              <a:t>Bhattacharya, </a:t>
            </a:r>
            <a:r>
              <a:rPr lang="en-US" dirty="0" smtClean="0">
                <a:solidFill>
                  <a:srgbClr val="000000"/>
                </a:solidFill>
                <a:latin typeface="Comic Sans MS"/>
                <a:cs typeface="Comic Sans MS"/>
              </a:rPr>
              <a:t>MSD &amp; CNM</a:t>
            </a:r>
          </a:p>
          <a:p>
            <a:pPr marL="0" lvl="0" indent="0"/>
            <a:r>
              <a:rPr lang="en-US" dirty="0">
                <a:solidFill>
                  <a:srgbClr val="0000FF"/>
                </a:solidFill>
                <a:latin typeface="Comic Sans MS"/>
                <a:cs typeface="Comic Sans MS"/>
              </a:rPr>
              <a:t>Digital Synthesis: </a:t>
            </a:r>
            <a:r>
              <a:rPr lang="en-US" dirty="0" smtClean="0">
                <a:solidFill>
                  <a:srgbClr val="0000FF"/>
                </a:solidFill>
                <a:latin typeface="Comic Sans MS"/>
                <a:cs typeface="Comic Sans MS"/>
              </a:rPr>
              <a:t>Tailoring </a:t>
            </a:r>
            <a:r>
              <a:rPr lang="en-US" dirty="0">
                <a:solidFill>
                  <a:srgbClr val="0000FF"/>
                </a:solidFill>
                <a:latin typeface="Comic Sans MS"/>
                <a:cs typeface="Comic Sans MS"/>
              </a:rPr>
              <a:t>novel properties in complex oxides </a:t>
            </a:r>
          </a:p>
          <a:p>
            <a:pPr marL="0" indent="0"/>
            <a:endParaRPr lang="en-US" sz="2000" u="sng" dirty="0" smtClean="0">
              <a:solidFill>
                <a:srgbClr val="0000FF"/>
              </a:solidFill>
              <a:latin typeface="Comic Sans MS"/>
              <a:cs typeface="Comic Sans MS"/>
            </a:endParaRPr>
          </a:p>
        </p:txBody>
      </p:sp>
      <p:pic>
        <p:nvPicPr>
          <p:cNvPr id="3" name="Picture 2" descr="C:\Users\b56808.ANL\Documents\My_Photo\nenad-smallc.jpg"/>
          <p:cNvPicPr/>
          <p:nvPr/>
        </p:nvPicPr>
        <p:blipFill>
          <a:blip r:embed="rId3" cstate="print"/>
          <a:srcRect/>
          <a:stretch>
            <a:fillRect/>
          </a:stretch>
        </p:blipFill>
        <p:spPr bwMode="auto">
          <a:xfrm>
            <a:off x="6934200" y="1219200"/>
            <a:ext cx="1090709" cy="1295400"/>
          </a:xfrm>
          <a:prstGeom prst="rect">
            <a:avLst/>
          </a:prstGeom>
          <a:noFill/>
          <a:ln w="9525">
            <a:noFill/>
            <a:miter lim="800000"/>
            <a:headEnd/>
            <a:tailEnd/>
          </a:ln>
        </p:spPr>
      </p:pic>
      <p:pic>
        <p:nvPicPr>
          <p:cNvPr id="4" name="Picture 28" descr="C:\Workspace\Publications\OTHER\Warren_case\Fenter_Image_3.jpg"/>
          <p:cNvPicPr>
            <a:picLocks noChangeAspect="1" noChangeArrowheads="1"/>
          </p:cNvPicPr>
          <p:nvPr/>
        </p:nvPicPr>
        <p:blipFill rotWithShape="1">
          <a:blip r:embed="rId4">
            <a:extLst>
              <a:ext uri="{28A0092B-C50C-407E-A947-70E740481C1C}">
                <a14:useLocalDpi xmlns:a14="http://schemas.microsoft.com/office/drawing/2010/main" val="0"/>
              </a:ext>
            </a:extLst>
          </a:blip>
          <a:srcRect l="12796" t="8240" r="8721" b="9664"/>
          <a:stretch/>
        </p:blipFill>
        <p:spPr bwMode="auto">
          <a:xfrm>
            <a:off x="4572000" y="3124200"/>
            <a:ext cx="1065898" cy="13398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nandPic.jpg"/>
          <p:cNvPicPr>
            <a:picLocks noChangeAspect="1"/>
          </p:cNvPicPr>
          <p:nvPr/>
        </p:nvPicPr>
        <p:blipFill rotWithShape="1">
          <a:blip r:embed="rId5">
            <a:extLst>
              <a:ext uri="{28A0092B-C50C-407E-A947-70E740481C1C}">
                <a14:useLocalDpi xmlns:a14="http://schemas.microsoft.com/office/drawing/2010/main" val="0"/>
              </a:ext>
            </a:extLst>
          </a:blip>
          <a:srcRect l="27186" t="8412" r="6573" b="34725"/>
          <a:stretch/>
        </p:blipFill>
        <p:spPr>
          <a:xfrm flipH="1">
            <a:off x="6858000" y="4114800"/>
            <a:ext cx="1273206" cy="1642533"/>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57"/>
          <p:cNvSpPr txBox="1">
            <a:spLocks noChangeArrowheads="1"/>
          </p:cNvSpPr>
          <p:nvPr/>
        </p:nvSpPr>
        <p:spPr bwMode="auto">
          <a:xfrm>
            <a:off x="-76200" y="17684"/>
            <a:ext cx="50292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defTabSz="457200" fontAlgn="base">
              <a:spcBef>
                <a:spcPct val="0"/>
              </a:spcBef>
              <a:spcAft>
                <a:spcPct val="0"/>
              </a:spcAft>
              <a:defRPr>
                <a:solidFill>
                  <a:schemeClr val="tx1"/>
                </a:solidFill>
                <a:latin typeface="Lucida Sans Unicode" pitchFamily="34" charset="0"/>
              </a:defRPr>
            </a:lvl6pPr>
            <a:lvl7pPr marL="2971800" indent="-228600" defTabSz="457200" fontAlgn="base">
              <a:spcBef>
                <a:spcPct val="0"/>
              </a:spcBef>
              <a:spcAft>
                <a:spcPct val="0"/>
              </a:spcAft>
              <a:defRPr>
                <a:solidFill>
                  <a:schemeClr val="tx1"/>
                </a:solidFill>
                <a:latin typeface="Lucida Sans Unicode" pitchFamily="34" charset="0"/>
              </a:defRPr>
            </a:lvl7pPr>
            <a:lvl8pPr marL="3429000" indent="-228600" defTabSz="457200" fontAlgn="base">
              <a:spcBef>
                <a:spcPct val="0"/>
              </a:spcBef>
              <a:spcAft>
                <a:spcPct val="0"/>
              </a:spcAft>
              <a:defRPr>
                <a:solidFill>
                  <a:schemeClr val="tx1"/>
                </a:solidFill>
                <a:latin typeface="Lucida Sans Unicode" pitchFamily="34" charset="0"/>
              </a:defRPr>
            </a:lvl8pPr>
            <a:lvl9pPr marL="3886200" indent="-228600" defTabSz="457200" fontAlgn="base">
              <a:spcBef>
                <a:spcPct val="0"/>
              </a:spcBef>
              <a:spcAft>
                <a:spcPct val="0"/>
              </a:spcAft>
              <a:defRPr>
                <a:solidFill>
                  <a:schemeClr val="tx1"/>
                </a:solidFill>
                <a:latin typeface="Lucida Sans Unicode" pitchFamily="34" charset="0"/>
              </a:defRPr>
            </a:lvl9pPr>
          </a:lstStyle>
          <a:p>
            <a:pPr algn="ctr" eaLnBrk="0" hangingPunct="0">
              <a:spcBef>
                <a:spcPct val="50000"/>
              </a:spcBef>
            </a:pPr>
            <a:r>
              <a:rPr lang="en-US" sz="2400" b="1" dirty="0" smtClean="0">
                <a:solidFill>
                  <a:schemeClr val="tx2">
                    <a:lumMod val="75000"/>
                  </a:schemeClr>
                </a:solidFill>
                <a:latin typeface="Calibri" pitchFamily="34" charset="0"/>
              </a:rPr>
              <a:t>Energy Conversion and Storage Group</a:t>
            </a:r>
            <a:endParaRPr lang="en-US" sz="2400" b="1" dirty="0">
              <a:solidFill>
                <a:schemeClr val="tx2">
                  <a:lumMod val="75000"/>
                </a:schemeClr>
              </a:solidFill>
              <a:latin typeface="Calibri" pitchFamily="34" charset="0"/>
            </a:endParaRPr>
          </a:p>
        </p:txBody>
      </p:sp>
      <p:sp>
        <p:nvSpPr>
          <p:cNvPr id="8" name="Text Box 57"/>
          <p:cNvSpPr txBox="1">
            <a:spLocks noChangeArrowheads="1"/>
          </p:cNvSpPr>
          <p:nvPr/>
        </p:nvSpPr>
        <p:spPr bwMode="auto">
          <a:xfrm>
            <a:off x="-180100" y="655433"/>
            <a:ext cx="95011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defTabSz="457200" fontAlgn="base">
              <a:spcBef>
                <a:spcPct val="0"/>
              </a:spcBef>
              <a:spcAft>
                <a:spcPct val="0"/>
              </a:spcAft>
              <a:defRPr>
                <a:solidFill>
                  <a:schemeClr val="tx1"/>
                </a:solidFill>
                <a:latin typeface="Lucida Sans Unicode" pitchFamily="34" charset="0"/>
              </a:defRPr>
            </a:lvl6pPr>
            <a:lvl7pPr marL="2971800" indent="-228600" defTabSz="457200" fontAlgn="base">
              <a:spcBef>
                <a:spcPct val="0"/>
              </a:spcBef>
              <a:spcAft>
                <a:spcPct val="0"/>
              </a:spcAft>
              <a:defRPr>
                <a:solidFill>
                  <a:schemeClr val="tx1"/>
                </a:solidFill>
                <a:latin typeface="Lucida Sans Unicode" pitchFamily="34" charset="0"/>
              </a:defRPr>
            </a:lvl7pPr>
            <a:lvl8pPr marL="3429000" indent="-228600" defTabSz="457200" fontAlgn="base">
              <a:spcBef>
                <a:spcPct val="0"/>
              </a:spcBef>
              <a:spcAft>
                <a:spcPct val="0"/>
              </a:spcAft>
              <a:defRPr>
                <a:solidFill>
                  <a:schemeClr val="tx1"/>
                </a:solidFill>
                <a:latin typeface="Lucida Sans Unicode" pitchFamily="34" charset="0"/>
              </a:defRPr>
            </a:lvl8pPr>
            <a:lvl9pPr marL="3886200" indent="-228600" defTabSz="457200" fontAlgn="base">
              <a:spcBef>
                <a:spcPct val="0"/>
              </a:spcBef>
              <a:spcAft>
                <a:spcPct val="0"/>
              </a:spcAft>
              <a:defRPr>
                <a:solidFill>
                  <a:schemeClr val="tx1"/>
                </a:solidFill>
                <a:latin typeface="Lucida Sans Unicode" pitchFamily="34" charset="0"/>
              </a:defRPr>
            </a:lvl9pPr>
          </a:lstStyle>
          <a:p>
            <a:pPr algn="ctr" eaLnBrk="0" hangingPunct="0">
              <a:spcBef>
                <a:spcPct val="50000"/>
              </a:spcBef>
            </a:pPr>
            <a:r>
              <a:rPr lang="en-US" sz="2400" b="1" dirty="0" smtClean="0">
                <a:solidFill>
                  <a:srgbClr val="C00000"/>
                </a:solidFill>
                <a:latin typeface="Calibri" pitchFamily="34" charset="0"/>
              </a:rPr>
              <a:t>Exceptional group </a:t>
            </a:r>
            <a:r>
              <a:rPr lang="en-US" sz="2400" b="1" dirty="0" smtClean="0">
                <a:solidFill>
                  <a:schemeClr val="bg2">
                    <a:lumMod val="10000"/>
                  </a:schemeClr>
                </a:solidFill>
                <a:latin typeface="Calibri" pitchFamily="34" charset="0"/>
              </a:rPr>
              <a:t>of students, postdoctoral fellows and young scientists</a:t>
            </a:r>
            <a:endParaRPr lang="en-US" sz="2400" b="1" dirty="0">
              <a:solidFill>
                <a:schemeClr val="bg2">
                  <a:lumMod val="10000"/>
                </a:schemeClr>
              </a:solidFill>
              <a:latin typeface="Calibri" pitchFamily="34" charset="0"/>
            </a:endParaRPr>
          </a:p>
        </p:txBody>
      </p:sp>
      <p:sp>
        <p:nvSpPr>
          <p:cNvPr id="2" name="Rectangle 1"/>
          <p:cNvSpPr/>
          <p:nvPr/>
        </p:nvSpPr>
        <p:spPr bwMode="auto">
          <a:xfrm>
            <a:off x="2830750" y="1290450"/>
            <a:ext cx="3657600" cy="25908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4" name="Rectangle 3"/>
          <p:cNvSpPr/>
          <p:nvPr/>
        </p:nvSpPr>
        <p:spPr bwMode="auto">
          <a:xfrm>
            <a:off x="406235" y="838200"/>
            <a:ext cx="838200" cy="11430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10" name="Rectangle 9"/>
          <p:cNvSpPr/>
          <p:nvPr/>
        </p:nvSpPr>
        <p:spPr bwMode="auto">
          <a:xfrm>
            <a:off x="533400" y="838200"/>
            <a:ext cx="1143000" cy="1638300"/>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pic>
        <p:nvPicPr>
          <p:cNvPr id="8194" name="Picture 2" descr="C:\Users\nenad\Desktop\BES_2014\Presentation\460_345_resize.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275" y="2817881"/>
            <a:ext cx="1099885" cy="1089280"/>
          </a:xfrm>
          <a:prstGeom prst="rect">
            <a:avLst/>
          </a:prstGeom>
          <a:noFill/>
          <a:extLst>
            <a:ext uri="{909E8E84-426E-40dd-AFC4-6F175D3DCCD1}">
              <a14:hiddenFill xmlns:a14="http://schemas.microsoft.com/office/drawing/2010/main">
                <a:solidFill>
                  <a:srgbClr val="FFFFFF"/>
                </a:solidFill>
              </a14:hiddenFill>
            </a:ext>
          </a:extLst>
        </p:spPr>
      </p:pic>
      <p:sp>
        <p:nvSpPr>
          <p:cNvPr id="27" name="Text Box 57"/>
          <p:cNvSpPr txBox="1">
            <a:spLocks noChangeArrowheads="1"/>
          </p:cNvSpPr>
          <p:nvPr/>
        </p:nvSpPr>
        <p:spPr bwMode="auto">
          <a:xfrm>
            <a:off x="589280" y="3642246"/>
            <a:ext cx="13864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defTabSz="457200" fontAlgn="base">
              <a:spcBef>
                <a:spcPct val="0"/>
              </a:spcBef>
              <a:spcAft>
                <a:spcPct val="0"/>
              </a:spcAft>
              <a:defRPr>
                <a:solidFill>
                  <a:schemeClr val="tx1"/>
                </a:solidFill>
                <a:latin typeface="Lucida Sans Unicode" pitchFamily="34" charset="0"/>
              </a:defRPr>
            </a:lvl6pPr>
            <a:lvl7pPr marL="2971800" indent="-228600" defTabSz="457200" fontAlgn="base">
              <a:spcBef>
                <a:spcPct val="0"/>
              </a:spcBef>
              <a:spcAft>
                <a:spcPct val="0"/>
              </a:spcAft>
              <a:defRPr>
                <a:solidFill>
                  <a:schemeClr val="tx1"/>
                </a:solidFill>
                <a:latin typeface="Lucida Sans Unicode" pitchFamily="34" charset="0"/>
              </a:defRPr>
            </a:lvl7pPr>
            <a:lvl8pPr marL="3429000" indent="-228600" defTabSz="457200" fontAlgn="base">
              <a:spcBef>
                <a:spcPct val="0"/>
              </a:spcBef>
              <a:spcAft>
                <a:spcPct val="0"/>
              </a:spcAft>
              <a:defRPr>
                <a:solidFill>
                  <a:schemeClr val="tx1"/>
                </a:solidFill>
                <a:latin typeface="Lucida Sans Unicode" pitchFamily="34" charset="0"/>
              </a:defRPr>
            </a:lvl8pPr>
            <a:lvl9pPr marL="3886200" indent="-228600" defTabSz="457200" fontAlgn="base">
              <a:spcBef>
                <a:spcPct val="0"/>
              </a:spcBef>
              <a:spcAft>
                <a:spcPct val="0"/>
              </a:spcAft>
              <a:defRPr>
                <a:solidFill>
                  <a:schemeClr val="tx1"/>
                </a:solidFill>
                <a:latin typeface="Lucida Sans Unicode" pitchFamily="34" charset="0"/>
              </a:defRPr>
            </a:lvl9pPr>
          </a:lstStyle>
          <a:p>
            <a:pPr eaLnBrk="0" hangingPunct="0">
              <a:spcBef>
                <a:spcPct val="50000"/>
              </a:spcBef>
            </a:pPr>
            <a:r>
              <a:rPr lang="en-US" sz="1400" b="1" dirty="0" smtClean="0">
                <a:solidFill>
                  <a:schemeClr val="bg1"/>
                </a:solidFill>
                <a:latin typeface="Calibri" pitchFamily="34" charset="0"/>
              </a:rPr>
              <a:t>D. Strmcnik</a:t>
            </a:r>
            <a:endParaRPr lang="en-US" sz="1400" b="1" dirty="0">
              <a:solidFill>
                <a:schemeClr val="bg1"/>
              </a:solidFill>
              <a:latin typeface="Calibri" pitchFamily="34" charset="0"/>
            </a:endParaRPr>
          </a:p>
        </p:txBody>
      </p:sp>
      <p:pic>
        <p:nvPicPr>
          <p:cNvPr id="28" name="Picture 27" descr="C:\Users\b56808.ANL\Documents\My_Photo\nenad-smallc.jpg"/>
          <p:cNvPicPr/>
          <p:nvPr/>
        </p:nvPicPr>
        <p:blipFill>
          <a:blip r:embed="rId4" cstate="print"/>
          <a:srcRect/>
          <a:stretch>
            <a:fillRect/>
          </a:stretch>
        </p:blipFill>
        <p:spPr bwMode="auto">
          <a:xfrm>
            <a:off x="545275" y="1485811"/>
            <a:ext cx="1090709" cy="1109534"/>
          </a:xfrm>
          <a:prstGeom prst="rect">
            <a:avLst/>
          </a:prstGeom>
          <a:noFill/>
          <a:ln w="9525">
            <a:noFill/>
            <a:miter lim="800000"/>
            <a:headEnd/>
            <a:tailEnd/>
          </a:ln>
        </p:spPr>
      </p:pic>
      <p:sp>
        <p:nvSpPr>
          <p:cNvPr id="29" name="Text Box 57"/>
          <p:cNvSpPr txBox="1">
            <a:spLocks noChangeArrowheads="1"/>
          </p:cNvSpPr>
          <p:nvPr/>
        </p:nvSpPr>
        <p:spPr bwMode="auto">
          <a:xfrm>
            <a:off x="586348" y="2330516"/>
            <a:ext cx="13864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defTabSz="457200" fontAlgn="base">
              <a:spcBef>
                <a:spcPct val="0"/>
              </a:spcBef>
              <a:spcAft>
                <a:spcPct val="0"/>
              </a:spcAft>
              <a:defRPr>
                <a:solidFill>
                  <a:schemeClr val="tx1"/>
                </a:solidFill>
                <a:latin typeface="Lucida Sans Unicode" pitchFamily="34" charset="0"/>
              </a:defRPr>
            </a:lvl6pPr>
            <a:lvl7pPr marL="2971800" indent="-228600" defTabSz="457200" fontAlgn="base">
              <a:spcBef>
                <a:spcPct val="0"/>
              </a:spcBef>
              <a:spcAft>
                <a:spcPct val="0"/>
              </a:spcAft>
              <a:defRPr>
                <a:solidFill>
                  <a:schemeClr val="tx1"/>
                </a:solidFill>
                <a:latin typeface="Lucida Sans Unicode" pitchFamily="34" charset="0"/>
              </a:defRPr>
            </a:lvl7pPr>
            <a:lvl8pPr marL="3429000" indent="-228600" defTabSz="457200" fontAlgn="base">
              <a:spcBef>
                <a:spcPct val="0"/>
              </a:spcBef>
              <a:spcAft>
                <a:spcPct val="0"/>
              </a:spcAft>
              <a:defRPr>
                <a:solidFill>
                  <a:schemeClr val="tx1"/>
                </a:solidFill>
                <a:latin typeface="Lucida Sans Unicode" pitchFamily="34" charset="0"/>
              </a:defRPr>
            </a:lvl8pPr>
            <a:lvl9pPr marL="3886200" indent="-228600" defTabSz="457200" fontAlgn="base">
              <a:spcBef>
                <a:spcPct val="0"/>
              </a:spcBef>
              <a:spcAft>
                <a:spcPct val="0"/>
              </a:spcAft>
              <a:defRPr>
                <a:solidFill>
                  <a:schemeClr val="tx1"/>
                </a:solidFill>
                <a:latin typeface="Lucida Sans Unicode" pitchFamily="34" charset="0"/>
              </a:defRPr>
            </a:lvl9pPr>
          </a:lstStyle>
          <a:p>
            <a:pPr eaLnBrk="0" hangingPunct="0">
              <a:spcBef>
                <a:spcPct val="50000"/>
              </a:spcBef>
            </a:pPr>
            <a:r>
              <a:rPr lang="en-US" sz="1400" b="1" dirty="0">
                <a:solidFill>
                  <a:schemeClr val="bg1"/>
                </a:solidFill>
                <a:latin typeface="Calibri" pitchFamily="34" charset="0"/>
              </a:rPr>
              <a:t>N</a:t>
            </a:r>
            <a:r>
              <a:rPr lang="en-US" sz="1400" b="1" dirty="0" smtClean="0">
                <a:solidFill>
                  <a:schemeClr val="bg1"/>
                </a:solidFill>
                <a:latin typeface="Calibri" pitchFamily="34" charset="0"/>
              </a:rPr>
              <a:t>. Markovic</a:t>
            </a:r>
            <a:endParaRPr lang="en-US" sz="1400" b="1" dirty="0">
              <a:solidFill>
                <a:schemeClr val="bg1"/>
              </a:solidFill>
              <a:latin typeface="Calibri" pitchFamily="34" charset="0"/>
            </a:endParaRPr>
          </a:p>
        </p:txBody>
      </p:sp>
      <p:pic>
        <p:nvPicPr>
          <p:cNvPr id="7" name="Picture 2" descr="C:\Users\b56808\Desktop\Group Photos 5-2014\20140502_121929.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840" r="22520" b="9900"/>
          <a:stretch/>
        </p:blipFill>
        <p:spPr bwMode="auto">
          <a:xfrm>
            <a:off x="2042762" y="1538101"/>
            <a:ext cx="5012343" cy="354596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b56808\Desktop\Group Photos 5-2014\photo.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4310" t="-4334" r="8191"/>
          <a:stretch/>
        </p:blipFill>
        <p:spPr bwMode="auto">
          <a:xfrm rot="5400000">
            <a:off x="7406111" y="2806854"/>
            <a:ext cx="1213963" cy="122068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C:\Users\b56808\Desktop\Group Photos 5-2014\kee chul.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17584" t="9560" b="16888"/>
          <a:stretch/>
        </p:blipFill>
        <p:spPr bwMode="auto">
          <a:xfrm>
            <a:off x="533401" y="4129698"/>
            <a:ext cx="1088728" cy="1212604"/>
          </a:xfrm>
          <a:prstGeom prst="rect">
            <a:avLst/>
          </a:prstGeom>
          <a:noFill/>
          <a:extLst>
            <a:ext uri="{909E8E84-426E-40dd-AFC4-6F175D3DCCD1}">
              <a14:hiddenFill xmlns:a14="http://schemas.microsoft.com/office/drawing/2010/main">
                <a:solidFill>
                  <a:srgbClr val="FFFFFF"/>
                </a:solidFill>
              </a14:hiddenFill>
            </a:ext>
          </a:extLst>
        </p:spPr>
      </p:pic>
      <p:pic>
        <p:nvPicPr>
          <p:cNvPr id="8197" name="Picture 5" descr="C:\Users\b56808\Desktop\Group Photos 5-2014\Photo - Hoydoo You -small.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t="11538" b="15364"/>
          <a:stretch/>
        </p:blipFill>
        <p:spPr bwMode="auto">
          <a:xfrm>
            <a:off x="7402749" y="4200948"/>
            <a:ext cx="1143000" cy="1189401"/>
          </a:xfrm>
          <a:prstGeom prst="rect">
            <a:avLst/>
          </a:prstGeom>
          <a:noFill/>
          <a:extLst>
            <a:ext uri="{909E8E84-426E-40dd-AFC4-6F175D3DCCD1}">
              <a14:hiddenFill xmlns:a14="http://schemas.microsoft.com/office/drawing/2010/main">
                <a:solidFill>
                  <a:srgbClr val="FFFFFF"/>
                </a:solidFill>
              </a14:hiddenFill>
            </a:ext>
          </a:extLst>
        </p:spPr>
      </p:pic>
      <p:sp>
        <p:nvSpPr>
          <p:cNvPr id="32" name="Text Box 57"/>
          <p:cNvSpPr txBox="1">
            <a:spLocks noChangeArrowheads="1"/>
          </p:cNvSpPr>
          <p:nvPr/>
        </p:nvSpPr>
        <p:spPr bwMode="auto">
          <a:xfrm>
            <a:off x="604125" y="5067300"/>
            <a:ext cx="13864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defTabSz="457200" fontAlgn="base">
              <a:spcBef>
                <a:spcPct val="0"/>
              </a:spcBef>
              <a:spcAft>
                <a:spcPct val="0"/>
              </a:spcAft>
              <a:defRPr>
                <a:solidFill>
                  <a:schemeClr val="tx1"/>
                </a:solidFill>
                <a:latin typeface="Lucida Sans Unicode" pitchFamily="34" charset="0"/>
              </a:defRPr>
            </a:lvl6pPr>
            <a:lvl7pPr marL="2971800" indent="-228600" defTabSz="457200" fontAlgn="base">
              <a:spcBef>
                <a:spcPct val="0"/>
              </a:spcBef>
              <a:spcAft>
                <a:spcPct val="0"/>
              </a:spcAft>
              <a:defRPr>
                <a:solidFill>
                  <a:schemeClr val="tx1"/>
                </a:solidFill>
                <a:latin typeface="Lucida Sans Unicode" pitchFamily="34" charset="0"/>
              </a:defRPr>
            </a:lvl7pPr>
            <a:lvl8pPr marL="3429000" indent="-228600" defTabSz="457200" fontAlgn="base">
              <a:spcBef>
                <a:spcPct val="0"/>
              </a:spcBef>
              <a:spcAft>
                <a:spcPct val="0"/>
              </a:spcAft>
              <a:defRPr>
                <a:solidFill>
                  <a:schemeClr val="tx1"/>
                </a:solidFill>
                <a:latin typeface="Lucida Sans Unicode" pitchFamily="34" charset="0"/>
              </a:defRPr>
            </a:lvl8pPr>
            <a:lvl9pPr marL="3886200" indent="-228600" defTabSz="457200" fontAlgn="base">
              <a:spcBef>
                <a:spcPct val="0"/>
              </a:spcBef>
              <a:spcAft>
                <a:spcPct val="0"/>
              </a:spcAft>
              <a:defRPr>
                <a:solidFill>
                  <a:schemeClr val="tx1"/>
                </a:solidFill>
                <a:latin typeface="Lucida Sans Unicode" pitchFamily="34" charset="0"/>
              </a:defRPr>
            </a:lvl9pPr>
          </a:lstStyle>
          <a:p>
            <a:pPr eaLnBrk="0" hangingPunct="0">
              <a:spcBef>
                <a:spcPct val="50000"/>
              </a:spcBef>
            </a:pPr>
            <a:r>
              <a:rPr lang="en-US" sz="1400" b="1" dirty="0" smtClean="0">
                <a:solidFill>
                  <a:schemeClr val="bg1"/>
                </a:solidFill>
                <a:latin typeface="Calibri" pitchFamily="34" charset="0"/>
              </a:rPr>
              <a:t>K-C Chang</a:t>
            </a:r>
            <a:endParaRPr lang="en-US" sz="1400" b="1" dirty="0">
              <a:solidFill>
                <a:schemeClr val="bg1"/>
              </a:solidFill>
              <a:latin typeface="Calibri" pitchFamily="34" charset="0"/>
            </a:endParaRPr>
          </a:p>
        </p:txBody>
      </p:sp>
      <p:sp>
        <p:nvSpPr>
          <p:cNvPr id="34" name="Text Box 57"/>
          <p:cNvSpPr txBox="1">
            <a:spLocks noChangeArrowheads="1"/>
          </p:cNvSpPr>
          <p:nvPr/>
        </p:nvSpPr>
        <p:spPr bwMode="auto">
          <a:xfrm>
            <a:off x="7487360" y="3750021"/>
            <a:ext cx="13864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defTabSz="457200" fontAlgn="base">
              <a:spcBef>
                <a:spcPct val="0"/>
              </a:spcBef>
              <a:spcAft>
                <a:spcPct val="0"/>
              </a:spcAft>
              <a:defRPr>
                <a:solidFill>
                  <a:schemeClr val="tx1"/>
                </a:solidFill>
                <a:latin typeface="Lucida Sans Unicode" pitchFamily="34" charset="0"/>
              </a:defRPr>
            </a:lvl6pPr>
            <a:lvl7pPr marL="2971800" indent="-228600" defTabSz="457200" fontAlgn="base">
              <a:spcBef>
                <a:spcPct val="0"/>
              </a:spcBef>
              <a:spcAft>
                <a:spcPct val="0"/>
              </a:spcAft>
              <a:defRPr>
                <a:solidFill>
                  <a:schemeClr val="tx1"/>
                </a:solidFill>
                <a:latin typeface="Lucida Sans Unicode" pitchFamily="34" charset="0"/>
              </a:defRPr>
            </a:lvl7pPr>
            <a:lvl8pPr marL="3429000" indent="-228600" defTabSz="457200" fontAlgn="base">
              <a:spcBef>
                <a:spcPct val="0"/>
              </a:spcBef>
              <a:spcAft>
                <a:spcPct val="0"/>
              </a:spcAft>
              <a:defRPr>
                <a:solidFill>
                  <a:schemeClr val="tx1"/>
                </a:solidFill>
                <a:latin typeface="Lucida Sans Unicode" pitchFamily="34" charset="0"/>
              </a:defRPr>
            </a:lvl8pPr>
            <a:lvl9pPr marL="3886200" indent="-228600" defTabSz="457200" fontAlgn="base">
              <a:spcBef>
                <a:spcPct val="0"/>
              </a:spcBef>
              <a:spcAft>
                <a:spcPct val="0"/>
              </a:spcAft>
              <a:defRPr>
                <a:solidFill>
                  <a:schemeClr val="tx1"/>
                </a:solidFill>
                <a:latin typeface="Lucida Sans Unicode" pitchFamily="34" charset="0"/>
              </a:defRPr>
            </a:lvl9pPr>
          </a:lstStyle>
          <a:p>
            <a:pPr eaLnBrk="0" hangingPunct="0">
              <a:spcBef>
                <a:spcPct val="50000"/>
              </a:spcBef>
            </a:pPr>
            <a:r>
              <a:rPr lang="en-US" sz="1400" b="1" dirty="0" smtClean="0">
                <a:solidFill>
                  <a:schemeClr val="bg1"/>
                </a:solidFill>
                <a:latin typeface="Calibri" pitchFamily="34" charset="0"/>
              </a:rPr>
              <a:t>P. </a:t>
            </a:r>
            <a:r>
              <a:rPr lang="en-US" sz="1400" b="1" dirty="0" err="1" smtClean="0">
                <a:solidFill>
                  <a:schemeClr val="bg1"/>
                </a:solidFill>
                <a:latin typeface="Calibri" pitchFamily="34" charset="0"/>
              </a:rPr>
              <a:t>Paulikas</a:t>
            </a:r>
            <a:endParaRPr lang="en-US" sz="1400" b="1" dirty="0">
              <a:solidFill>
                <a:schemeClr val="bg1"/>
              </a:solidFill>
              <a:latin typeface="Calibri" pitchFamily="34" charset="0"/>
            </a:endParaRPr>
          </a:p>
        </p:txBody>
      </p:sp>
      <p:sp>
        <p:nvSpPr>
          <p:cNvPr id="35" name="Text Box 57"/>
          <p:cNvSpPr txBox="1">
            <a:spLocks noChangeArrowheads="1"/>
          </p:cNvSpPr>
          <p:nvPr/>
        </p:nvSpPr>
        <p:spPr bwMode="auto">
          <a:xfrm>
            <a:off x="7664005" y="5128546"/>
            <a:ext cx="138644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defTabSz="457200" fontAlgn="base">
              <a:spcBef>
                <a:spcPct val="0"/>
              </a:spcBef>
              <a:spcAft>
                <a:spcPct val="0"/>
              </a:spcAft>
              <a:defRPr>
                <a:solidFill>
                  <a:schemeClr val="tx1"/>
                </a:solidFill>
                <a:latin typeface="Lucida Sans Unicode" pitchFamily="34" charset="0"/>
              </a:defRPr>
            </a:lvl6pPr>
            <a:lvl7pPr marL="2971800" indent="-228600" defTabSz="457200" fontAlgn="base">
              <a:spcBef>
                <a:spcPct val="0"/>
              </a:spcBef>
              <a:spcAft>
                <a:spcPct val="0"/>
              </a:spcAft>
              <a:defRPr>
                <a:solidFill>
                  <a:schemeClr val="tx1"/>
                </a:solidFill>
                <a:latin typeface="Lucida Sans Unicode" pitchFamily="34" charset="0"/>
              </a:defRPr>
            </a:lvl7pPr>
            <a:lvl8pPr marL="3429000" indent="-228600" defTabSz="457200" fontAlgn="base">
              <a:spcBef>
                <a:spcPct val="0"/>
              </a:spcBef>
              <a:spcAft>
                <a:spcPct val="0"/>
              </a:spcAft>
              <a:defRPr>
                <a:solidFill>
                  <a:schemeClr val="tx1"/>
                </a:solidFill>
                <a:latin typeface="Lucida Sans Unicode" pitchFamily="34" charset="0"/>
              </a:defRPr>
            </a:lvl8pPr>
            <a:lvl9pPr marL="3886200" indent="-228600" defTabSz="457200" fontAlgn="base">
              <a:spcBef>
                <a:spcPct val="0"/>
              </a:spcBef>
              <a:spcAft>
                <a:spcPct val="0"/>
              </a:spcAft>
              <a:defRPr>
                <a:solidFill>
                  <a:schemeClr val="tx1"/>
                </a:solidFill>
                <a:latin typeface="Lucida Sans Unicode" pitchFamily="34" charset="0"/>
              </a:defRPr>
            </a:lvl9pPr>
          </a:lstStyle>
          <a:p>
            <a:pPr eaLnBrk="0" hangingPunct="0">
              <a:spcBef>
                <a:spcPct val="50000"/>
              </a:spcBef>
            </a:pPr>
            <a:r>
              <a:rPr lang="en-US" sz="1400" b="1" dirty="0" smtClean="0">
                <a:solidFill>
                  <a:schemeClr val="bg1"/>
                </a:solidFill>
                <a:latin typeface="Calibri" pitchFamily="34" charset="0"/>
              </a:rPr>
              <a:t>H. You</a:t>
            </a:r>
            <a:endParaRPr lang="en-US" sz="1400" b="1" dirty="0">
              <a:solidFill>
                <a:schemeClr val="bg1"/>
              </a:solidFill>
              <a:latin typeface="Calibri" pitchFamily="34" charset="0"/>
            </a:endParaRPr>
          </a:p>
        </p:txBody>
      </p:sp>
      <p:sp>
        <p:nvSpPr>
          <p:cNvPr id="38" name="Text Box 57"/>
          <p:cNvSpPr txBox="1">
            <a:spLocks noChangeArrowheads="1"/>
          </p:cNvSpPr>
          <p:nvPr/>
        </p:nvSpPr>
        <p:spPr bwMode="auto">
          <a:xfrm>
            <a:off x="1763950" y="1538101"/>
            <a:ext cx="500149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defTabSz="457200" fontAlgn="base">
              <a:spcBef>
                <a:spcPct val="0"/>
              </a:spcBef>
              <a:spcAft>
                <a:spcPct val="0"/>
              </a:spcAft>
              <a:defRPr>
                <a:solidFill>
                  <a:schemeClr val="tx1"/>
                </a:solidFill>
                <a:latin typeface="Lucida Sans Unicode" pitchFamily="34" charset="0"/>
              </a:defRPr>
            </a:lvl6pPr>
            <a:lvl7pPr marL="2971800" indent="-228600" defTabSz="457200" fontAlgn="base">
              <a:spcBef>
                <a:spcPct val="0"/>
              </a:spcBef>
              <a:spcAft>
                <a:spcPct val="0"/>
              </a:spcAft>
              <a:defRPr>
                <a:solidFill>
                  <a:schemeClr val="tx1"/>
                </a:solidFill>
                <a:latin typeface="Lucida Sans Unicode" pitchFamily="34" charset="0"/>
              </a:defRPr>
            </a:lvl7pPr>
            <a:lvl8pPr marL="3429000" indent="-228600" defTabSz="457200" fontAlgn="base">
              <a:spcBef>
                <a:spcPct val="0"/>
              </a:spcBef>
              <a:spcAft>
                <a:spcPct val="0"/>
              </a:spcAft>
              <a:defRPr>
                <a:solidFill>
                  <a:schemeClr val="tx1"/>
                </a:solidFill>
                <a:latin typeface="Lucida Sans Unicode" pitchFamily="34" charset="0"/>
              </a:defRPr>
            </a:lvl8pPr>
            <a:lvl9pPr marL="3886200" indent="-228600" defTabSz="457200" fontAlgn="base">
              <a:spcBef>
                <a:spcPct val="0"/>
              </a:spcBef>
              <a:spcAft>
                <a:spcPct val="0"/>
              </a:spcAft>
              <a:defRPr>
                <a:solidFill>
                  <a:schemeClr val="tx1"/>
                </a:solidFill>
                <a:latin typeface="Lucida Sans Unicode" pitchFamily="34" charset="0"/>
              </a:defRPr>
            </a:lvl9pPr>
          </a:lstStyle>
          <a:p>
            <a:pPr algn="ctr" eaLnBrk="0" hangingPunct="0">
              <a:spcBef>
                <a:spcPct val="50000"/>
              </a:spcBef>
            </a:pPr>
            <a:r>
              <a:rPr lang="en-US" sz="2000" b="1" dirty="0" smtClean="0">
                <a:solidFill>
                  <a:schemeClr val="bg1"/>
                </a:solidFill>
                <a:latin typeface="Calibri" pitchFamily="34" charset="0"/>
              </a:rPr>
              <a:t>The feature of surface electrochemistry</a:t>
            </a:r>
            <a:endParaRPr lang="en-US" sz="2000" b="1" dirty="0">
              <a:solidFill>
                <a:schemeClr val="bg1"/>
              </a:solidFill>
              <a:latin typeface="Calibri" pitchFamily="34" charset="0"/>
            </a:endParaRPr>
          </a:p>
        </p:txBody>
      </p:sp>
      <p:pic>
        <p:nvPicPr>
          <p:cNvPr id="8198" name="Picture 6" descr="C:\Users\b56808\Desktop\Group Photos 5-2014\20140502_124513.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0512" t="36665" r="20322" b="24210"/>
          <a:stretch/>
        </p:blipFill>
        <p:spPr bwMode="auto">
          <a:xfrm>
            <a:off x="7401760" y="1467998"/>
            <a:ext cx="1141222" cy="1147634"/>
          </a:xfrm>
          <a:prstGeom prst="rect">
            <a:avLst/>
          </a:prstGeom>
          <a:noFill/>
          <a:extLst>
            <a:ext uri="{909E8E84-426E-40dd-AFC4-6F175D3DCCD1}">
              <a14:hiddenFill xmlns:a14="http://schemas.microsoft.com/office/drawing/2010/main">
                <a:solidFill>
                  <a:srgbClr val="FFFFFF"/>
                </a:solidFill>
              </a14:hiddenFill>
            </a:ext>
          </a:extLst>
        </p:spPr>
      </p:pic>
      <p:sp>
        <p:nvSpPr>
          <p:cNvPr id="39" name="Text Box 57"/>
          <p:cNvSpPr txBox="1">
            <a:spLocks noChangeArrowheads="1"/>
          </p:cNvSpPr>
          <p:nvPr/>
        </p:nvSpPr>
        <p:spPr bwMode="auto">
          <a:xfrm>
            <a:off x="7321216" y="2349263"/>
            <a:ext cx="178663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a:spAutoFit/>
          </a:bodyPr>
          <a:lstStyle>
            <a:lvl1pPr>
              <a:defRPr>
                <a:solidFill>
                  <a:schemeClr val="tx1"/>
                </a:solidFill>
                <a:latin typeface="Lucida Sans Unicode" pitchFamily="34" charset="0"/>
              </a:defRPr>
            </a:lvl1pPr>
            <a:lvl2pPr marL="742950" indent="-285750">
              <a:defRPr>
                <a:solidFill>
                  <a:schemeClr val="tx1"/>
                </a:solidFill>
                <a:latin typeface="Lucida Sans Unicode" pitchFamily="34" charset="0"/>
              </a:defRPr>
            </a:lvl2pPr>
            <a:lvl3pPr marL="1143000" indent="-228600">
              <a:defRPr>
                <a:solidFill>
                  <a:schemeClr val="tx1"/>
                </a:solidFill>
                <a:latin typeface="Lucida Sans Unicode" pitchFamily="34" charset="0"/>
              </a:defRPr>
            </a:lvl3pPr>
            <a:lvl4pPr marL="1600200" indent="-228600">
              <a:defRPr>
                <a:solidFill>
                  <a:schemeClr val="tx1"/>
                </a:solidFill>
                <a:latin typeface="Lucida Sans Unicode" pitchFamily="34" charset="0"/>
              </a:defRPr>
            </a:lvl4pPr>
            <a:lvl5pPr marL="2057400" indent="-228600">
              <a:defRPr>
                <a:solidFill>
                  <a:schemeClr val="tx1"/>
                </a:solidFill>
                <a:latin typeface="Lucida Sans Unicode" pitchFamily="34" charset="0"/>
              </a:defRPr>
            </a:lvl5pPr>
            <a:lvl6pPr marL="2514600" indent="-228600" defTabSz="457200" fontAlgn="base">
              <a:spcBef>
                <a:spcPct val="0"/>
              </a:spcBef>
              <a:spcAft>
                <a:spcPct val="0"/>
              </a:spcAft>
              <a:defRPr>
                <a:solidFill>
                  <a:schemeClr val="tx1"/>
                </a:solidFill>
                <a:latin typeface="Lucida Sans Unicode" pitchFamily="34" charset="0"/>
              </a:defRPr>
            </a:lvl6pPr>
            <a:lvl7pPr marL="2971800" indent="-228600" defTabSz="457200" fontAlgn="base">
              <a:spcBef>
                <a:spcPct val="0"/>
              </a:spcBef>
              <a:spcAft>
                <a:spcPct val="0"/>
              </a:spcAft>
              <a:defRPr>
                <a:solidFill>
                  <a:schemeClr val="tx1"/>
                </a:solidFill>
                <a:latin typeface="Lucida Sans Unicode" pitchFamily="34" charset="0"/>
              </a:defRPr>
            </a:lvl7pPr>
            <a:lvl8pPr marL="3429000" indent="-228600" defTabSz="457200" fontAlgn="base">
              <a:spcBef>
                <a:spcPct val="0"/>
              </a:spcBef>
              <a:spcAft>
                <a:spcPct val="0"/>
              </a:spcAft>
              <a:defRPr>
                <a:solidFill>
                  <a:schemeClr val="tx1"/>
                </a:solidFill>
                <a:latin typeface="Lucida Sans Unicode" pitchFamily="34" charset="0"/>
              </a:defRPr>
            </a:lvl8pPr>
            <a:lvl9pPr marL="3886200" indent="-228600" defTabSz="457200" fontAlgn="base">
              <a:spcBef>
                <a:spcPct val="0"/>
              </a:spcBef>
              <a:spcAft>
                <a:spcPct val="0"/>
              </a:spcAft>
              <a:defRPr>
                <a:solidFill>
                  <a:schemeClr val="tx1"/>
                </a:solidFill>
                <a:latin typeface="Lucida Sans Unicode" pitchFamily="34" charset="0"/>
              </a:defRPr>
            </a:lvl9pPr>
          </a:lstStyle>
          <a:p>
            <a:pPr eaLnBrk="0" hangingPunct="0">
              <a:spcBef>
                <a:spcPct val="50000"/>
              </a:spcBef>
            </a:pPr>
            <a:r>
              <a:rPr lang="en-US" sz="1400" b="1" dirty="0" smtClean="0">
                <a:solidFill>
                  <a:schemeClr val="bg1"/>
                </a:solidFill>
                <a:latin typeface="Calibri" pitchFamily="34" charset="0"/>
              </a:rPr>
              <a:t>V. Stamenkovic</a:t>
            </a:r>
            <a:endParaRPr lang="en-US" sz="1400" b="1" dirty="0">
              <a:solidFill>
                <a:schemeClr val="bg1"/>
              </a:solidFill>
              <a:latin typeface="Calibri" pitchFamily="34" charset="0"/>
            </a:endParaRPr>
          </a:p>
        </p:txBody>
      </p:sp>
      <p:sp>
        <p:nvSpPr>
          <p:cNvPr id="3" name="TextBox 2"/>
          <p:cNvSpPr txBox="1"/>
          <p:nvPr/>
        </p:nvSpPr>
        <p:spPr>
          <a:xfrm>
            <a:off x="1600200" y="5562600"/>
            <a:ext cx="5804143" cy="461665"/>
          </a:xfrm>
          <a:prstGeom prst="rect">
            <a:avLst/>
          </a:prstGeom>
          <a:noFill/>
        </p:spPr>
        <p:txBody>
          <a:bodyPr wrap="none" rtlCol="0">
            <a:spAutoFit/>
          </a:bodyPr>
          <a:lstStyle/>
          <a:p>
            <a:r>
              <a:rPr lang="en-US" b="1" dirty="0" smtClean="0">
                <a:solidFill>
                  <a:srgbClr val="FF0000"/>
                </a:solidFill>
                <a:latin typeface="Comic Sans MS"/>
                <a:cs typeface="Comic Sans MS"/>
              </a:rPr>
              <a:t>Looking for 3 new Graduate Students</a:t>
            </a:r>
            <a:endParaRPr lang="en-US" b="1" dirty="0">
              <a:solidFill>
                <a:srgbClr val="FF0000"/>
              </a:solidFill>
              <a:latin typeface="Comic Sans MS"/>
              <a:cs typeface="Comic Sans MS"/>
            </a:endParaRPr>
          </a:p>
        </p:txBody>
      </p:sp>
    </p:spTree>
    <p:extLst>
      <p:ext uri="{BB962C8B-B14F-4D97-AF65-F5344CB8AC3E}">
        <p14:creationId xmlns:p14="http://schemas.microsoft.com/office/powerpoint/2010/main" val="1061016999"/>
      </p:ext>
    </p:extLst>
  </p:cSld>
  <p:clrMapOvr>
    <a:masterClrMapping/>
  </p:clrMapOvr>
  <mc:AlternateContent xmlns:mc="http://schemas.openxmlformats.org/markup-compatibility/2006" xmlns:p14="http://schemas.microsoft.com/office/powerpoint/2010/main">
    <mc:Choice Requires="p14">
      <p:transition spd="slow" p14:dur="2000" advTm="63782"/>
    </mc:Choice>
    <mc:Fallback xmlns="">
      <p:transition spd="slow" advTm="63782"/>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p:cNvSpPr txBox="1"/>
          <p:nvPr/>
        </p:nvSpPr>
        <p:spPr>
          <a:xfrm>
            <a:off x="1219200" y="1032461"/>
            <a:ext cx="6790504" cy="979328"/>
          </a:xfrm>
          <a:prstGeom prst="rect">
            <a:avLst/>
          </a:prstGeom>
          <a:noFill/>
        </p:spPr>
        <p:txBody>
          <a:bodyPr wrap="square" rtlCol="0">
            <a:spAutoFit/>
          </a:bodyPr>
          <a:lstStyle/>
          <a:p>
            <a:pPr algn="ctr">
              <a:lnSpc>
                <a:spcPts val="2300"/>
              </a:lnSpc>
            </a:pPr>
            <a:r>
              <a:rPr lang="en-US" sz="2000" b="1" dirty="0" smtClean="0">
                <a:solidFill>
                  <a:schemeClr val="bg2">
                    <a:lumMod val="10000"/>
                  </a:schemeClr>
                </a:solidFill>
                <a:latin typeface="Century Gothic"/>
                <a:cs typeface="Century Gothic"/>
              </a:rPr>
              <a:t>Revolutionize the science and technology of advanced alternative energy conversion and storage systems </a:t>
            </a:r>
            <a:endParaRPr lang="en-US" sz="2000" b="1" dirty="0">
              <a:solidFill>
                <a:schemeClr val="bg2">
                  <a:lumMod val="10000"/>
                </a:schemeClr>
              </a:solidFill>
              <a:latin typeface="Century Gothic"/>
              <a:cs typeface="Century Gothic"/>
            </a:endParaRPr>
          </a:p>
        </p:txBody>
      </p:sp>
      <p:grpSp>
        <p:nvGrpSpPr>
          <p:cNvPr id="41" name="Group 40"/>
          <p:cNvGrpSpPr/>
          <p:nvPr/>
        </p:nvGrpSpPr>
        <p:grpSpPr>
          <a:xfrm>
            <a:off x="53544" y="564955"/>
            <a:ext cx="9034191" cy="355813"/>
            <a:chOff x="-5881836" y="5119118"/>
            <a:chExt cx="9034191" cy="355813"/>
          </a:xfrm>
        </p:grpSpPr>
        <p:sp>
          <p:nvSpPr>
            <p:cNvPr id="42" name="TextBox 41"/>
            <p:cNvSpPr txBox="1"/>
            <p:nvPr/>
          </p:nvSpPr>
          <p:spPr>
            <a:xfrm>
              <a:off x="-5881836" y="5119118"/>
              <a:ext cx="1908856" cy="338554"/>
            </a:xfrm>
            <a:prstGeom prst="rect">
              <a:avLst/>
            </a:prstGeom>
            <a:noFill/>
          </p:spPr>
          <p:txBody>
            <a:bodyPr wrap="square" rtlCol="0">
              <a:spAutoFit/>
            </a:bodyPr>
            <a:lstStyle/>
            <a:p>
              <a:r>
                <a:rPr lang="en-US" sz="1600" b="1" dirty="0" smtClean="0">
                  <a:solidFill>
                    <a:srgbClr val="7030A0"/>
                  </a:solidFill>
                </a:rPr>
                <a:t>Transportation</a:t>
              </a:r>
              <a:endParaRPr lang="en-US" sz="1600" b="1" dirty="0">
                <a:solidFill>
                  <a:srgbClr val="7030A0"/>
                </a:solidFill>
              </a:endParaRPr>
            </a:p>
          </p:txBody>
        </p:sp>
        <p:sp>
          <p:nvSpPr>
            <p:cNvPr id="44" name="TextBox 43"/>
            <p:cNvSpPr txBox="1"/>
            <p:nvPr/>
          </p:nvSpPr>
          <p:spPr>
            <a:xfrm>
              <a:off x="1987535" y="5137676"/>
              <a:ext cx="1164820" cy="337255"/>
            </a:xfrm>
            <a:prstGeom prst="rect">
              <a:avLst/>
            </a:prstGeom>
            <a:noFill/>
          </p:spPr>
          <p:txBody>
            <a:bodyPr wrap="square" rtlCol="0">
              <a:spAutoFit/>
            </a:bodyPr>
            <a:lstStyle/>
            <a:p>
              <a:r>
                <a:rPr lang="en-US" sz="1600" b="1" dirty="0" smtClean="0">
                  <a:solidFill>
                    <a:srgbClr val="7030A0"/>
                  </a:solidFill>
                </a:rPr>
                <a:t>Storage</a:t>
              </a:r>
              <a:endParaRPr lang="en-US" sz="1600" b="1" dirty="0">
                <a:solidFill>
                  <a:srgbClr val="7030A0"/>
                </a:solidFill>
              </a:endParaRPr>
            </a:p>
          </p:txBody>
        </p:sp>
      </p:grpSp>
      <p:pic>
        <p:nvPicPr>
          <p:cNvPr id="3074" name="Picture 2" descr="Honda FCEV Concept, 2013 Los Angeles Auto Show"/>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200" y="914400"/>
            <a:ext cx="1398667" cy="93153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grpSp>
        <p:nvGrpSpPr>
          <p:cNvPr id="67" name="Group 66"/>
          <p:cNvGrpSpPr/>
          <p:nvPr/>
        </p:nvGrpSpPr>
        <p:grpSpPr>
          <a:xfrm>
            <a:off x="3382984" y="434738"/>
            <a:ext cx="2558334" cy="398986"/>
            <a:chOff x="3525860" y="1377261"/>
            <a:chExt cx="1828952" cy="373035"/>
          </a:xfrm>
        </p:grpSpPr>
        <p:pic>
          <p:nvPicPr>
            <p:cNvPr id="68" name="Picture 67"/>
            <p:cNvPicPr>
              <a:picLocks noChangeAspect="1"/>
            </p:cNvPicPr>
            <p:nvPr/>
          </p:nvPicPr>
          <p:blipFill>
            <a:blip r:embed="rId5"/>
            <a:stretch>
              <a:fillRect/>
            </a:stretch>
          </p:blipFill>
          <p:spPr>
            <a:xfrm>
              <a:off x="3525860" y="1458168"/>
              <a:ext cx="1797685" cy="292128"/>
            </a:xfrm>
            <a:prstGeom prst="rect">
              <a:avLst/>
            </a:prstGeom>
          </p:spPr>
        </p:pic>
        <p:sp>
          <p:nvSpPr>
            <p:cNvPr id="69" name="TextBox 68"/>
            <p:cNvSpPr txBox="1"/>
            <p:nvPr/>
          </p:nvSpPr>
          <p:spPr>
            <a:xfrm>
              <a:off x="4028587" y="1377261"/>
              <a:ext cx="1326225" cy="345310"/>
            </a:xfrm>
            <a:prstGeom prst="rect">
              <a:avLst/>
            </a:prstGeom>
            <a:noFill/>
          </p:spPr>
          <p:txBody>
            <a:bodyPr wrap="square" rtlCol="0">
              <a:spAutoFit/>
            </a:bodyPr>
            <a:lstStyle/>
            <a:p>
              <a:r>
                <a:rPr lang="en-US" b="1" i="1" dirty="0" smtClean="0">
                  <a:solidFill>
                    <a:schemeClr val="bg1"/>
                  </a:solidFill>
                  <a:latin typeface="Century Gothic"/>
                  <a:cs typeface="Century Gothic"/>
                </a:rPr>
                <a:t>Vision</a:t>
              </a:r>
              <a:endParaRPr lang="en-US" b="1" i="1" dirty="0">
                <a:solidFill>
                  <a:schemeClr val="bg1"/>
                </a:solidFill>
                <a:latin typeface="Century Gothic"/>
                <a:cs typeface="Century Gothic"/>
              </a:endParaRPr>
            </a:p>
          </p:txBody>
        </p:sp>
      </p:grpSp>
      <p:grpSp>
        <p:nvGrpSpPr>
          <p:cNvPr id="6" name="Group 5"/>
          <p:cNvGrpSpPr/>
          <p:nvPr/>
        </p:nvGrpSpPr>
        <p:grpSpPr>
          <a:xfrm>
            <a:off x="100074" y="4571139"/>
            <a:ext cx="9058645" cy="1774537"/>
            <a:chOff x="69601" y="4322431"/>
            <a:chExt cx="9058645" cy="1774537"/>
          </a:xfrm>
        </p:grpSpPr>
        <p:grpSp>
          <p:nvGrpSpPr>
            <p:cNvPr id="37" name="Group 36"/>
            <p:cNvGrpSpPr/>
            <p:nvPr/>
          </p:nvGrpSpPr>
          <p:grpSpPr>
            <a:xfrm>
              <a:off x="3263434" y="4343400"/>
              <a:ext cx="2558334" cy="410861"/>
              <a:chOff x="3525860" y="1366158"/>
              <a:chExt cx="1828952" cy="384138"/>
            </a:xfrm>
          </p:grpSpPr>
          <p:pic>
            <p:nvPicPr>
              <p:cNvPr id="38" name="Picture 37"/>
              <p:cNvPicPr>
                <a:picLocks noChangeAspect="1"/>
              </p:cNvPicPr>
              <p:nvPr/>
            </p:nvPicPr>
            <p:blipFill>
              <a:blip r:embed="rId5"/>
              <a:stretch>
                <a:fillRect/>
              </a:stretch>
            </p:blipFill>
            <p:spPr>
              <a:xfrm>
                <a:off x="3525860" y="1458168"/>
                <a:ext cx="1797685" cy="292128"/>
              </a:xfrm>
              <a:prstGeom prst="rect">
                <a:avLst/>
              </a:prstGeom>
            </p:spPr>
          </p:pic>
          <p:sp>
            <p:nvSpPr>
              <p:cNvPr id="39" name="TextBox 38"/>
              <p:cNvSpPr txBox="1"/>
              <p:nvPr/>
            </p:nvSpPr>
            <p:spPr>
              <a:xfrm>
                <a:off x="4028587" y="1366158"/>
                <a:ext cx="1326225" cy="296929"/>
              </a:xfrm>
              <a:prstGeom prst="rect">
                <a:avLst/>
              </a:prstGeom>
              <a:noFill/>
            </p:spPr>
            <p:txBody>
              <a:bodyPr wrap="square" rtlCol="0">
                <a:spAutoFit/>
              </a:bodyPr>
              <a:lstStyle/>
              <a:p>
                <a:r>
                  <a:rPr lang="en-US" b="1" i="1" dirty="0" smtClean="0">
                    <a:solidFill>
                      <a:schemeClr val="bg1"/>
                    </a:solidFill>
                    <a:latin typeface="Century Gothic"/>
                    <a:cs typeface="Century Gothic"/>
                  </a:rPr>
                  <a:t>Legacies</a:t>
                </a:r>
                <a:endParaRPr lang="en-US" b="1" i="1" dirty="0">
                  <a:solidFill>
                    <a:schemeClr val="bg1"/>
                  </a:solidFill>
                  <a:latin typeface="Century Gothic"/>
                  <a:cs typeface="Century Gothic"/>
                </a:endParaRPr>
              </a:p>
            </p:txBody>
          </p:sp>
        </p:grpSp>
        <p:grpSp>
          <p:nvGrpSpPr>
            <p:cNvPr id="3" name="Group 2"/>
            <p:cNvGrpSpPr/>
            <p:nvPr/>
          </p:nvGrpSpPr>
          <p:grpSpPr>
            <a:xfrm>
              <a:off x="69601" y="4343400"/>
              <a:ext cx="1441071" cy="1367748"/>
              <a:chOff x="69601" y="4343400"/>
              <a:chExt cx="1441071" cy="1367748"/>
            </a:xfrm>
          </p:grpSpPr>
          <p:pic>
            <p:nvPicPr>
              <p:cNvPr id="62" name="Picture 2"/>
              <p:cNvPicPr>
                <a:picLocks noChangeAspect="1" noChangeArrowheads="1"/>
              </p:cNvPicPr>
              <p:nvPr/>
            </p:nvPicPr>
            <p:blipFill>
              <a:blip r:embed="rId6" cstate="print"/>
              <a:srcRect/>
              <a:stretch>
                <a:fillRect/>
              </a:stretch>
            </p:blipFill>
            <p:spPr bwMode="auto">
              <a:xfrm>
                <a:off x="69601" y="4768195"/>
                <a:ext cx="1326322" cy="942953"/>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2" name="TextBox 71"/>
              <p:cNvSpPr txBox="1"/>
              <p:nvPr/>
            </p:nvSpPr>
            <p:spPr>
              <a:xfrm>
                <a:off x="291472" y="4343400"/>
                <a:ext cx="1219200" cy="369332"/>
              </a:xfrm>
              <a:prstGeom prst="rect">
                <a:avLst/>
              </a:prstGeom>
              <a:noFill/>
            </p:spPr>
            <p:txBody>
              <a:bodyPr wrap="square" rtlCol="0">
                <a:spAutoFit/>
              </a:bodyPr>
              <a:lstStyle/>
              <a:p>
                <a:r>
                  <a:rPr lang="en-US" b="1" dirty="0" smtClean="0">
                    <a:solidFill>
                      <a:srgbClr val="7030A0"/>
                    </a:solidFill>
                  </a:rPr>
                  <a:t>Model</a:t>
                </a:r>
                <a:endParaRPr lang="en-US" b="1" dirty="0">
                  <a:solidFill>
                    <a:srgbClr val="7030A0"/>
                  </a:solidFill>
                </a:endParaRPr>
              </a:p>
            </p:txBody>
          </p:sp>
        </p:grpSp>
        <p:grpSp>
          <p:nvGrpSpPr>
            <p:cNvPr id="4" name="Group 3"/>
            <p:cNvGrpSpPr/>
            <p:nvPr/>
          </p:nvGrpSpPr>
          <p:grpSpPr>
            <a:xfrm>
              <a:off x="7208528" y="4322431"/>
              <a:ext cx="1919718" cy="1356636"/>
              <a:chOff x="7208528" y="4322431"/>
              <a:chExt cx="1919718" cy="1356636"/>
            </a:xfrm>
          </p:grpSpPr>
          <p:pic>
            <p:nvPicPr>
              <p:cNvPr id="63" name="Picture 3" descr="Octahedron"/>
              <p:cNvPicPr>
                <a:picLocks noChangeAspect="1" noChangeArrowheads="1"/>
              </p:cNvPicPr>
              <p:nvPr/>
            </p:nvPicPr>
            <p:blipFill>
              <a:blip r:embed="rId7" cstate="print"/>
              <a:srcRect l="50581" r="-1163" b="17924"/>
              <a:stretch>
                <a:fillRect/>
              </a:stretch>
            </p:blipFill>
            <p:spPr bwMode="auto">
              <a:xfrm>
                <a:off x="7648555" y="4754261"/>
                <a:ext cx="1479691" cy="92480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73" name="TextBox 72"/>
              <p:cNvSpPr txBox="1"/>
              <p:nvPr/>
            </p:nvSpPr>
            <p:spPr>
              <a:xfrm>
                <a:off x="7208528" y="4322431"/>
                <a:ext cx="1918150" cy="461665"/>
              </a:xfrm>
              <a:prstGeom prst="rect">
                <a:avLst/>
              </a:prstGeom>
              <a:noFill/>
            </p:spPr>
            <p:txBody>
              <a:bodyPr wrap="square" rtlCol="0">
                <a:spAutoFit/>
              </a:bodyPr>
              <a:lstStyle/>
              <a:p>
                <a:pPr algn="ctr"/>
                <a:r>
                  <a:rPr lang="en-US" b="1" dirty="0" smtClean="0">
                    <a:solidFill>
                      <a:srgbClr val="7030A0"/>
                    </a:solidFill>
                  </a:rPr>
                  <a:t>Commercial</a:t>
                </a:r>
                <a:endParaRPr lang="en-US" b="1" dirty="0">
                  <a:solidFill>
                    <a:srgbClr val="7030A0"/>
                  </a:solidFill>
                </a:endParaRPr>
              </a:p>
            </p:txBody>
          </p:sp>
        </p:grpSp>
        <p:sp>
          <p:nvSpPr>
            <p:cNvPr id="40" name="TextBox 39"/>
            <p:cNvSpPr txBox="1"/>
            <p:nvPr/>
          </p:nvSpPr>
          <p:spPr>
            <a:xfrm>
              <a:off x="1429557" y="4963752"/>
              <a:ext cx="7150570" cy="1133216"/>
            </a:xfrm>
            <a:prstGeom prst="rect">
              <a:avLst/>
            </a:prstGeom>
            <a:noFill/>
          </p:spPr>
          <p:txBody>
            <a:bodyPr wrap="square" rtlCol="0">
              <a:spAutoFit/>
            </a:bodyPr>
            <a:lstStyle/>
            <a:p>
              <a:pPr marL="285750" indent="-285750">
                <a:lnSpc>
                  <a:spcPts val="2300"/>
                </a:lnSpc>
                <a:spcAft>
                  <a:spcPts val="600"/>
                </a:spcAft>
                <a:buFont typeface="Arial"/>
                <a:buChar char="•"/>
              </a:pPr>
              <a:r>
                <a:rPr lang="en-US" sz="2000" b="1" dirty="0" smtClean="0">
                  <a:solidFill>
                    <a:schemeClr val="bg2">
                      <a:lumMod val="10000"/>
                    </a:schemeClr>
                  </a:solidFill>
                  <a:latin typeface="Century Gothic"/>
                  <a:cs typeface="Century Gothic"/>
                </a:rPr>
                <a:t>A library of fundamental knowledge</a:t>
              </a:r>
            </a:p>
            <a:p>
              <a:pPr marL="285750" indent="-285750">
                <a:lnSpc>
                  <a:spcPts val="2300"/>
                </a:lnSpc>
                <a:spcAft>
                  <a:spcPts val="600"/>
                </a:spcAft>
                <a:buFont typeface="Arial"/>
                <a:buChar char="•"/>
              </a:pPr>
              <a:r>
                <a:rPr lang="en-US" sz="2000" b="1" dirty="0" smtClean="0">
                  <a:solidFill>
                    <a:schemeClr val="bg2">
                      <a:lumMod val="10000"/>
                    </a:schemeClr>
                  </a:solidFill>
                  <a:latin typeface="Century Gothic"/>
                  <a:cs typeface="Century Gothic"/>
                </a:rPr>
                <a:t>A new paradigm for transformative science</a:t>
              </a:r>
            </a:p>
            <a:p>
              <a:pPr marL="285750" indent="-285750">
                <a:lnSpc>
                  <a:spcPts val="2300"/>
                </a:lnSpc>
                <a:spcAft>
                  <a:spcPts val="600"/>
                </a:spcAft>
                <a:buFont typeface="Arial"/>
                <a:buChar char="•"/>
              </a:pPr>
              <a:r>
                <a:rPr lang="en-US" sz="2000" b="1" dirty="0" smtClean="0">
                  <a:solidFill>
                    <a:schemeClr val="bg2">
                      <a:lumMod val="10000"/>
                    </a:schemeClr>
                  </a:solidFill>
                  <a:latin typeface="Century Gothic"/>
                  <a:cs typeface="Century Gothic"/>
                </a:rPr>
                <a:t>Lifting </a:t>
              </a:r>
              <a:r>
                <a:rPr lang="en-US" sz="2000" b="1" dirty="0">
                  <a:solidFill>
                    <a:schemeClr val="bg2">
                      <a:lumMod val="10000"/>
                    </a:schemeClr>
                  </a:solidFill>
                  <a:latin typeface="Century Gothic"/>
                  <a:cs typeface="Century Gothic"/>
                </a:rPr>
                <a:t>the wall between </a:t>
              </a:r>
              <a:r>
                <a:rPr lang="en-US" sz="2000" b="1" dirty="0" smtClean="0">
                  <a:solidFill>
                    <a:schemeClr val="bg2">
                      <a:lumMod val="10000"/>
                    </a:schemeClr>
                  </a:solidFill>
                  <a:latin typeface="Century Gothic"/>
                  <a:cs typeface="Century Gothic"/>
                </a:rPr>
                <a:t>water and </a:t>
              </a:r>
              <a:r>
                <a:rPr lang="en-US" sz="2000" b="1" dirty="0">
                  <a:solidFill>
                    <a:schemeClr val="bg2">
                      <a:lumMod val="10000"/>
                    </a:schemeClr>
                  </a:solidFill>
                  <a:latin typeface="Century Gothic"/>
                  <a:cs typeface="Century Gothic"/>
                </a:rPr>
                <a:t>organic </a:t>
              </a:r>
              <a:r>
                <a:rPr lang="en-US" sz="2000" b="1" dirty="0" smtClean="0">
                  <a:solidFill>
                    <a:schemeClr val="bg2">
                      <a:lumMod val="10000"/>
                    </a:schemeClr>
                  </a:solidFill>
                  <a:latin typeface="Century Gothic"/>
                  <a:cs typeface="Century Gothic"/>
                </a:rPr>
                <a:t>EC systems</a:t>
              </a:r>
              <a:endParaRPr lang="en-US" sz="2000" b="1" dirty="0">
                <a:solidFill>
                  <a:schemeClr val="bg2">
                    <a:lumMod val="10000"/>
                  </a:schemeClr>
                </a:solidFill>
                <a:latin typeface="Century Gothic"/>
                <a:cs typeface="Century Gothic"/>
              </a:endParaRPr>
            </a:p>
          </p:txBody>
        </p:sp>
      </p:grpSp>
      <p:sp>
        <p:nvSpPr>
          <p:cNvPr id="74" name="TextBox 73"/>
          <p:cNvSpPr txBox="1"/>
          <p:nvPr/>
        </p:nvSpPr>
        <p:spPr>
          <a:xfrm>
            <a:off x="98517" y="4256"/>
            <a:ext cx="7608272" cy="461665"/>
          </a:xfrm>
          <a:prstGeom prst="rect">
            <a:avLst/>
          </a:prstGeom>
          <a:noFill/>
        </p:spPr>
        <p:txBody>
          <a:bodyPr wrap="none" rtlCol="0">
            <a:spAutoFit/>
          </a:bodyPr>
          <a:lstStyle/>
          <a:p>
            <a:r>
              <a:rPr lang="en-US" sz="2400" b="1" dirty="0" smtClean="0">
                <a:solidFill>
                  <a:schemeClr val="tx2">
                    <a:lumMod val="75000"/>
                  </a:schemeClr>
                </a:solidFill>
              </a:rPr>
              <a:t>Energy Conversion and Storage Group: N. M. Markovic</a:t>
            </a:r>
            <a:endParaRPr lang="en-US" sz="2400" b="1" dirty="0">
              <a:solidFill>
                <a:schemeClr val="tx2">
                  <a:lumMod val="75000"/>
                </a:schemeClr>
              </a:solidFill>
            </a:endParaRPr>
          </a:p>
        </p:txBody>
      </p:sp>
      <p:pic>
        <p:nvPicPr>
          <p:cNvPr id="3082" name="Picture 10" descr="http://smartercharger.com/wp-content/uploads/2013/03/grid-620x464.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697833" y="914400"/>
            <a:ext cx="1398667" cy="8975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49" name="Rectangle 48"/>
          <p:cNvSpPr/>
          <p:nvPr/>
        </p:nvSpPr>
        <p:spPr bwMode="auto">
          <a:xfrm>
            <a:off x="-220221" y="4805733"/>
            <a:ext cx="2033561" cy="1490305"/>
          </a:xfrm>
          <a:prstGeom prst="rect">
            <a:avLst/>
          </a:prstGeom>
          <a:noFill/>
          <a:ln>
            <a:noFill/>
            <a:headEnd type="none" w="med" len="med"/>
            <a:tailEnd type="none" w="med" len="med"/>
          </a:ln>
        </p:spPr>
        <p:style>
          <a:lnRef idx="1">
            <a:schemeClr val="accent5"/>
          </a:lnRef>
          <a:fillRef idx="1001">
            <a:schemeClr val="lt1"/>
          </a:fillRef>
          <a:effectRef idx="1">
            <a:schemeClr val="accent5"/>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grpSp>
        <p:nvGrpSpPr>
          <p:cNvPr id="10" name="Group 9"/>
          <p:cNvGrpSpPr/>
          <p:nvPr/>
        </p:nvGrpSpPr>
        <p:grpSpPr>
          <a:xfrm>
            <a:off x="838200" y="1958738"/>
            <a:ext cx="8305800" cy="2426523"/>
            <a:chOff x="838200" y="1688277"/>
            <a:chExt cx="8305800" cy="2426523"/>
          </a:xfrm>
        </p:grpSpPr>
        <p:grpSp>
          <p:nvGrpSpPr>
            <p:cNvPr id="2" name="Group 1"/>
            <p:cNvGrpSpPr/>
            <p:nvPr/>
          </p:nvGrpSpPr>
          <p:grpSpPr>
            <a:xfrm>
              <a:off x="838200" y="1688277"/>
              <a:ext cx="8305800" cy="2426523"/>
              <a:chOff x="838200" y="1688277"/>
              <a:chExt cx="8305800" cy="2426523"/>
            </a:xfrm>
          </p:grpSpPr>
          <p:sp>
            <p:nvSpPr>
              <p:cNvPr id="35" name="TextBox 34"/>
              <p:cNvSpPr txBox="1"/>
              <p:nvPr/>
            </p:nvSpPr>
            <p:spPr>
              <a:xfrm>
                <a:off x="838200" y="2419936"/>
                <a:ext cx="8305800" cy="389423"/>
              </a:xfrm>
              <a:prstGeom prst="rect">
                <a:avLst/>
              </a:prstGeom>
              <a:noFill/>
            </p:spPr>
            <p:txBody>
              <a:bodyPr wrap="square" rtlCol="0">
                <a:spAutoFit/>
              </a:bodyPr>
              <a:lstStyle/>
              <a:p>
                <a:pPr algn="ctr">
                  <a:lnSpc>
                    <a:spcPts val="2300"/>
                  </a:lnSpc>
                </a:pPr>
                <a:r>
                  <a:rPr lang="en-US" sz="2000" b="1" dirty="0" smtClean="0">
                    <a:solidFill>
                      <a:schemeClr val="bg2">
                        <a:lumMod val="10000"/>
                      </a:schemeClr>
                    </a:solidFill>
                    <a:latin typeface="Century Gothic"/>
                    <a:cs typeface="Century Gothic"/>
                  </a:rPr>
                  <a:t>Develop active, stable, selective and cost-effective materials</a:t>
                </a:r>
                <a:endParaRPr lang="en-US" sz="2000" b="1" dirty="0">
                  <a:solidFill>
                    <a:schemeClr val="bg2">
                      <a:lumMod val="10000"/>
                    </a:schemeClr>
                  </a:solidFill>
                  <a:latin typeface="Century Gothic"/>
                  <a:cs typeface="Century Gothic"/>
                </a:endParaRPr>
              </a:p>
            </p:txBody>
          </p:sp>
          <p:grpSp>
            <p:nvGrpSpPr>
              <p:cNvPr id="5" name="Group 4"/>
              <p:cNvGrpSpPr/>
              <p:nvPr/>
            </p:nvGrpSpPr>
            <p:grpSpPr>
              <a:xfrm>
                <a:off x="1447800" y="2777538"/>
                <a:ext cx="1676400" cy="1294196"/>
                <a:chOff x="288261" y="2270050"/>
                <a:chExt cx="1394042" cy="1184254"/>
              </a:xfrm>
            </p:grpSpPr>
            <p:pic>
              <p:nvPicPr>
                <p:cNvPr id="3076" name="Picture 4" descr="Conservation education online: fuel cells are like a generator running on hydrogen, or natural gas, or methane gas. There a different fuel cells in many laboratories with different fuel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6117" y="2650457"/>
                  <a:ext cx="784602" cy="803847"/>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p:cNvSpPr txBox="1"/>
                <p:nvPr/>
              </p:nvSpPr>
              <p:spPr>
                <a:xfrm>
                  <a:off x="288261" y="2270050"/>
                  <a:ext cx="1394042" cy="422446"/>
                </a:xfrm>
                <a:prstGeom prst="rect">
                  <a:avLst/>
                </a:prstGeom>
                <a:noFill/>
              </p:spPr>
              <p:txBody>
                <a:bodyPr wrap="square" rtlCol="0">
                  <a:spAutoFit/>
                </a:bodyPr>
                <a:lstStyle/>
                <a:p>
                  <a:r>
                    <a:rPr lang="en-US" b="1" dirty="0" smtClean="0">
                      <a:solidFill>
                        <a:srgbClr val="7030A0"/>
                      </a:solidFill>
                    </a:rPr>
                    <a:t>Fuel Cells</a:t>
                  </a:r>
                  <a:endParaRPr lang="en-US" b="1" dirty="0">
                    <a:solidFill>
                      <a:srgbClr val="7030A0"/>
                    </a:solidFill>
                  </a:endParaRPr>
                </a:p>
              </p:txBody>
            </p:sp>
          </p:grpSp>
          <p:grpSp>
            <p:nvGrpSpPr>
              <p:cNvPr id="48" name="Group 47"/>
              <p:cNvGrpSpPr/>
              <p:nvPr/>
            </p:nvGrpSpPr>
            <p:grpSpPr>
              <a:xfrm>
                <a:off x="3926568" y="2887395"/>
                <a:ext cx="1864632" cy="1227405"/>
                <a:chOff x="3933700" y="3225798"/>
                <a:chExt cx="1864632" cy="1227405"/>
              </a:xfrm>
            </p:grpSpPr>
            <p:pic>
              <p:nvPicPr>
                <p:cNvPr id="3080" name="Picture 8" descr="http://www.viewzone2.com/verichip-standard-electrolysis.pn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7020"/>
                <a:stretch/>
              </p:blipFill>
              <p:spPr bwMode="auto">
                <a:xfrm>
                  <a:off x="4069644" y="3530163"/>
                  <a:ext cx="1083256" cy="923040"/>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3933700" y="3225798"/>
                  <a:ext cx="1864632" cy="830997"/>
                </a:xfrm>
                <a:prstGeom prst="rect">
                  <a:avLst/>
                </a:prstGeom>
                <a:noFill/>
              </p:spPr>
              <p:txBody>
                <a:bodyPr wrap="square" rtlCol="0">
                  <a:spAutoFit/>
                </a:bodyPr>
                <a:lstStyle/>
                <a:p>
                  <a:r>
                    <a:rPr lang="en-US" b="1" dirty="0" err="1" smtClean="0">
                      <a:solidFill>
                        <a:srgbClr val="7030A0"/>
                      </a:solidFill>
                    </a:rPr>
                    <a:t>Electrolyzers</a:t>
                  </a:r>
                  <a:endParaRPr lang="en-US" b="1" dirty="0">
                    <a:solidFill>
                      <a:srgbClr val="7030A0"/>
                    </a:solidFill>
                  </a:endParaRPr>
                </a:p>
              </p:txBody>
            </p:sp>
          </p:grpSp>
          <p:grpSp>
            <p:nvGrpSpPr>
              <p:cNvPr id="36" name="Group 35"/>
              <p:cNvGrpSpPr/>
              <p:nvPr/>
            </p:nvGrpSpPr>
            <p:grpSpPr>
              <a:xfrm>
                <a:off x="6361659" y="2777539"/>
                <a:ext cx="1709159" cy="1290953"/>
                <a:chOff x="708111" y="3456220"/>
                <a:chExt cx="1709159" cy="1290953"/>
              </a:xfrm>
            </p:grpSpPr>
            <p:pic>
              <p:nvPicPr>
                <p:cNvPr id="3078" name="Picture 6" descr="https://electrochemistry.grc.nasa.gov/files/General-schematic-of-a-lithium-air-battery.jpg"/>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8276"/>
                <a:stretch/>
              </p:blipFill>
              <p:spPr bwMode="auto">
                <a:xfrm>
                  <a:off x="708111" y="3860067"/>
                  <a:ext cx="1258341" cy="887106"/>
                </a:xfrm>
                <a:prstGeom prst="rect">
                  <a:avLst/>
                </a:prstGeom>
                <a:noFill/>
                <a:extLst>
                  <a:ext uri="{909E8E84-426E-40dd-AFC4-6F175D3DCCD1}">
                    <a14:hiddenFill xmlns:a14="http://schemas.microsoft.com/office/drawing/2010/main">
                      <a:solidFill>
                        <a:srgbClr val="FFFFFF"/>
                      </a:solidFill>
                    </a14:hiddenFill>
                  </a:ext>
                </a:extLst>
              </p:spPr>
            </p:pic>
            <p:sp>
              <p:nvSpPr>
                <p:cNvPr id="56" name="TextBox 55"/>
                <p:cNvSpPr txBox="1"/>
                <p:nvPr/>
              </p:nvSpPr>
              <p:spPr>
                <a:xfrm>
                  <a:off x="823452" y="3456220"/>
                  <a:ext cx="1593818" cy="461665"/>
                </a:xfrm>
                <a:prstGeom prst="rect">
                  <a:avLst/>
                </a:prstGeom>
                <a:noFill/>
              </p:spPr>
              <p:txBody>
                <a:bodyPr wrap="square" rtlCol="0">
                  <a:spAutoFit/>
                </a:bodyPr>
                <a:lstStyle/>
                <a:p>
                  <a:r>
                    <a:rPr lang="en-US" b="1" dirty="0" smtClean="0">
                      <a:solidFill>
                        <a:srgbClr val="7030A0"/>
                      </a:solidFill>
                    </a:rPr>
                    <a:t>Batteries</a:t>
                  </a:r>
                  <a:endParaRPr lang="en-US" b="1" dirty="0">
                    <a:solidFill>
                      <a:srgbClr val="7030A0"/>
                    </a:solidFill>
                  </a:endParaRPr>
                </a:p>
              </p:txBody>
            </p:sp>
          </p:grpSp>
          <p:grpSp>
            <p:nvGrpSpPr>
              <p:cNvPr id="64" name="Group 63"/>
              <p:cNvGrpSpPr/>
              <p:nvPr/>
            </p:nvGrpSpPr>
            <p:grpSpPr>
              <a:xfrm>
                <a:off x="3372098" y="1688277"/>
                <a:ext cx="2558334" cy="398986"/>
                <a:chOff x="3525860" y="1377261"/>
                <a:chExt cx="1828952" cy="373035"/>
              </a:xfrm>
            </p:grpSpPr>
            <p:pic>
              <p:nvPicPr>
                <p:cNvPr id="65" name="Picture 64"/>
                <p:cNvPicPr>
                  <a:picLocks noChangeAspect="1"/>
                </p:cNvPicPr>
                <p:nvPr/>
              </p:nvPicPr>
              <p:blipFill>
                <a:blip r:embed="rId5"/>
                <a:stretch>
                  <a:fillRect/>
                </a:stretch>
              </p:blipFill>
              <p:spPr>
                <a:xfrm>
                  <a:off x="3525860" y="1458168"/>
                  <a:ext cx="1797685" cy="292128"/>
                </a:xfrm>
                <a:prstGeom prst="rect">
                  <a:avLst/>
                </a:prstGeom>
              </p:spPr>
            </p:pic>
            <p:sp>
              <p:nvSpPr>
                <p:cNvPr id="66" name="TextBox 65"/>
                <p:cNvSpPr txBox="1"/>
                <p:nvPr/>
              </p:nvSpPr>
              <p:spPr>
                <a:xfrm>
                  <a:off x="4028587" y="1377261"/>
                  <a:ext cx="1326225" cy="345310"/>
                </a:xfrm>
                <a:prstGeom prst="rect">
                  <a:avLst/>
                </a:prstGeom>
                <a:noFill/>
              </p:spPr>
              <p:txBody>
                <a:bodyPr wrap="square" rtlCol="0">
                  <a:spAutoFit/>
                </a:bodyPr>
                <a:lstStyle/>
                <a:p>
                  <a:r>
                    <a:rPr lang="en-US" b="1" i="1" dirty="0" smtClean="0">
                      <a:solidFill>
                        <a:schemeClr val="bg1"/>
                      </a:solidFill>
                      <a:latin typeface="Century Gothic"/>
                      <a:cs typeface="Century Gothic"/>
                    </a:rPr>
                    <a:t>Mission</a:t>
                  </a:r>
                  <a:endParaRPr lang="en-US" b="1" i="1" dirty="0">
                    <a:solidFill>
                      <a:schemeClr val="bg1"/>
                    </a:solidFill>
                    <a:latin typeface="Century Gothic"/>
                    <a:cs typeface="Century Gothic"/>
                  </a:endParaRPr>
                </a:p>
              </p:txBody>
            </p:sp>
          </p:grpSp>
        </p:grpSp>
        <p:sp>
          <p:nvSpPr>
            <p:cNvPr id="43" name="TextBox 42"/>
            <p:cNvSpPr txBox="1"/>
            <p:nvPr/>
          </p:nvSpPr>
          <p:spPr>
            <a:xfrm>
              <a:off x="3673115" y="3174355"/>
              <a:ext cx="420860" cy="338554"/>
            </a:xfrm>
            <a:prstGeom prst="rect">
              <a:avLst/>
            </a:prstGeom>
            <a:noFill/>
          </p:spPr>
          <p:txBody>
            <a:bodyPr wrap="square" rtlCol="0">
              <a:spAutoFit/>
            </a:bodyPr>
            <a:lstStyle/>
            <a:p>
              <a:r>
                <a:rPr lang="en-US" sz="1600" b="1" dirty="0" smtClean="0">
                  <a:solidFill>
                    <a:srgbClr val="7030A0"/>
                  </a:solidFill>
                </a:rPr>
                <a:t>H</a:t>
              </a:r>
              <a:r>
                <a:rPr lang="en-US" sz="1600" b="1" baseline="-25000" dirty="0" smtClean="0">
                  <a:solidFill>
                    <a:srgbClr val="7030A0"/>
                  </a:solidFill>
                </a:rPr>
                <a:t>2</a:t>
              </a:r>
              <a:endParaRPr lang="en-US" sz="1600" b="1" baseline="-25000" dirty="0">
                <a:solidFill>
                  <a:srgbClr val="7030A0"/>
                </a:solidFill>
              </a:endParaRPr>
            </a:p>
          </p:txBody>
        </p:sp>
        <p:sp>
          <p:nvSpPr>
            <p:cNvPr id="45" name="TextBox 44"/>
            <p:cNvSpPr txBox="1"/>
            <p:nvPr/>
          </p:nvSpPr>
          <p:spPr>
            <a:xfrm>
              <a:off x="1353097" y="3159225"/>
              <a:ext cx="420860" cy="338554"/>
            </a:xfrm>
            <a:prstGeom prst="rect">
              <a:avLst/>
            </a:prstGeom>
            <a:noFill/>
          </p:spPr>
          <p:txBody>
            <a:bodyPr wrap="square" rtlCol="0">
              <a:spAutoFit/>
            </a:bodyPr>
            <a:lstStyle/>
            <a:p>
              <a:r>
                <a:rPr lang="en-US" sz="1600" b="1" dirty="0" smtClean="0">
                  <a:solidFill>
                    <a:srgbClr val="7030A0"/>
                  </a:solidFill>
                </a:rPr>
                <a:t>H</a:t>
              </a:r>
              <a:r>
                <a:rPr lang="en-US" sz="1600" b="1" baseline="-25000" dirty="0" smtClean="0">
                  <a:solidFill>
                    <a:srgbClr val="7030A0"/>
                  </a:solidFill>
                </a:rPr>
                <a:t>2</a:t>
              </a:r>
              <a:endParaRPr lang="en-US" sz="1600" b="1" baseline="-25000" dirty="0">
                <a:solidFill>
                  <a:srgbClr val="7030A0"/>
                </a:solidFill>
              </a:endParaRPr>
            </a:p>
          </p:txBody>
        </p:sp>
        <p:sp>
          <p:nvSpPr>
            <p:cNvPr id="46" name="TextBox 45"/>
            <p:cNvSpPr txBox="1"/>
            <p:nvPr/>
          </p:nvSpPr>
          <p:spPr>
            <a:xfrm>
              <a:off x="2597334" y="3178550"/>
              <a:ext cx="420860" cy="338554"/>
            </a:xfrm>
            <a:prstGeom prst="rect">
              <a:avLst/>
            </a:prstGeom>
            <a:noFill/>
          </p:spPr>
          <p:txBody>
            <a:bodyPr wrap="square" rtlCol="0">
              <a:spAutoFit/>
            </a:bodyPr>
            <a:lstStyle/>
            <a:p>
              <a:r>
                <a:rPr lang="en-US" sz="1600" b="1" dirty="0">
                  <a:solidFill>
                    <a:srgbClr val="7030A0"/>
                  </a:solidFill>
                </a:rPr>
                <a:t>O</a:t>
              </a:r>
              <a:r>
                <a:rPr lang="en-US" sz="1600" b="1" baseline="-25000" dirty="0" smtClean="0">
                  <a:solidFill>
                    <a:srgbClr val="7030A0"/>
                  </a:solidFill>
                </a:rPr>
                <a:t>2</a:t>
              </a:r>
              <a:endParaRPr lang="en-US" sz="1600" b="1" baseline="-25000" dirty="0">
                <a:solidFill>
                  <a:srgbClr val="7030A0"/>
                </a:solidFill>
              </a:endParaRPr>
            </a:p>
          </p:txBody>
        </p:sp>
        <p:sp>
          <p:nvSpPr>
            <p:cNvPr id="47" name="TextBox 46"/>
            <p:cNvSpPr txBox="1"/>
            <p:nvPr/>
          </p:nvSpPr>
          <p:spPr>
            <a:xfrm>
              <a:off x="5061257" y="3258162"/>
              <a:ext cx="420860" cy="338554"/>
            </a:xfrm>
            <a:prstGeom prst="rect">
              <a:avLst/>
            </a:prstGeom>
            <a:noFill/>
          </p:spPr>
          <p:txBody>
            <a:bodyPr wrap="square" rtlCol="0">
              <a:spAutoFit/>
            </a:bodyPr>
            <a:lstStyle/>
            <a:p>
              <a:r>
                <a:rPr lang="en-US" sz="1600" b="1" dirty="0">
                  <a:solidFill>
                    <a:srgbClr val="7030A0"/>
                  </a:solidFill>
                </a:rPr>
                <a:t>O</a:t>
              </a:r>
              <a:r>
                <a:rPr lang="en-US" sz="1600" b="1" baseline="-25000" dirty="0" smtClean="0">
                  <a:solidFill>
                    <a:srgbClr val="7030A0"/>
                  </a:solidFill>
                </a:rPr>
                <a:t>2</a:t>
              </a:r>
              <a:endParaRPr lang="en-US" sz="1600" b="1" baseline="-25000" dirty="0">
                <a:solidFill>
                  <a:srgbClr val="7030A0"/>
                </a:solidFill>
              </a:endParaRPr>
            </a:p>
          </p:txBody>
        </p:sp>
        <p:sp>
          <p:nvSpPr>
            <p:cNvPr id="7" name="Curved Down Arrow 6"/>
            <p:cNvSpPr/>
            <p:nvPr/>
          </p:nvSpPr>
          <p:spPr bwMode="auto">
            <a:xfrm>
              <a:off x="1510672" y="3088102"/>
              <a:ext cx="187085" cy="124849"/>
            </a:xfrm>
            <a:prstGeom prst="curvedDownArrow">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8" name="Curved Down Arrow 7"/>
            <p:cNvSpPr/>
            <p:nvPr/>
          </p:nvSpPr>
          <p:spPr bwMode="auto">
            <a:xfrm flipH="1">
              <a:off x="2597334" y="3060998"/>
              <a:ext cx="235227" cy="173633"/>
            </a:xfrm>
            <a:prstGeom prst="curvedDownArrow">
              <a:avLst/>
            </a:prstGeom>
            <a:solidFill>
              <a:srgbClr val="0070C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sp>
          <p:nvSpPr>
            <p:cNvPr id="50" name="TextBox 49"/>
            <p:cNvSpPr txBox="1"/>
            <p:nvPr/>
          </p:nvSpPr>
          <p:spPr>
            <a:xfrm>
              <a:off x="3352800" y="3615739"/>
              <a:ext cx="1049429" cy="338554"/>
            </a:xfrm>
            <a:prstGeom prst="rect">
              <a:avLst/>
            </a:prstGeom>
            <a:noFill/>
          </p:spPr>
          <p:txBody>
            <a:bodyPr wrap="square" rtlCol="0">
              <a:spAutoFit/>
            </a:bodyPr>
            <a:lstStyle/>
            <a:p>
              <a:r>
                <a:rPr lang="en-US" sz="1600" b="1" dirty="0" err="1" smtClean="0">
                  <a:solidFill>
                    <a:srgbClr val="7030A0"/>
                  </a:solidFill>
                </a:rPr>
                <a:t>C</a:t>
              </a:r>
              <a:r>
                <a:rPr lang="en-US" sz="1600" b="1" baseline="-25000" dirty="0" err="1" smtClean="0">
                  <a:solidFill>
                    <a:srgbClr val="7030A0"/>
                  </a:solidFill>
                </a:rPr>
                <a:t>x</a:t>
              </a:r>
              <a:r>
                <a:rPr lang="en-US" sz="1600" b="1" dirty="0" err="1" smtClean="0">
                  <a:solidFill>
                    <a:srgbClr val="7030A0"/>
                  </a:solidFill>
                </a:rPr>
                <a:t>H</a:t>
              </a:r>
              <a:r>
                <a:rPr lang="en-US" sz="1600" b="1" baseline="-25000" dirty="0" err="1" smtClean="0">
                  <a:solidFill>
                    <a:srgbClr val="7030A0"/>
                  </a:solidFill>
                </a:rPr>
                <a:t>y</a:t>
              </a:r>
              <a:r>
                <a:rPr lang="en-US" sz="1600" b="1" dirty="0" err="1" smtClean="0">
                  <a:solidFill>
                    <a:srgbClr val="7030A0"/>
                  </a:solidFill>
                </a:rPr>
                <a:t>O</a:t>
              </a:r>
              <a:endParaRPr lang="en-US" sz="1600" b="1" baseline="-25000" dirty="0">
                <a:solidFill>
                  <a:srgbClr val="7030A0"/>
                </a:solidFill>
              </a:endParaRPr>
            </a:p>
          </p:txBody>
        </p:sp>
        <p:sp>
          <p:nvSpPr>
            <p:cNvPr id="51" name="TextBox 50"/>
            <p:cNvSpPr txBox="1"/>
            <p:nvPr/>
          </p:nvSpPr>
          <p:spPr>
            <a:xfrm>
              <a:off x="838200" y="3382770"/>
              <a:ext cx="990600" cy="338554"/>
            </a:xfrm>
            <a:prstGeom prst="rect">
              <a:avLst/>
            </a:prstGeom>
            <a:noFill/>
          </p:spPr>
          <p:txBody>
            <a:bodyPr wrap="square" rtlCol="0">
              <a:spAutoFit/>
            </a:bodyPr>
            <a:lstStyle/>
            <a:p>
              <a:r>
                <a:rPr lang="en-US" sz="1600" b="1" dirty="0" err="1" smtClean="0">
                  <a:solidFill>
                    <a:srgbClr val="7030A0"/>
                  </a:solidFill>
                </a:rPr>
                <a:t>C</a:t>
              </a:r>
              <a:r>
                <a:rPr lang="en-US" sz="1600" b="1" baseline="-25000" dirty="0" err="1" smtClean="0">
                  <a:solidFill>
                    <a:srgbClr val="7030A0"/>
                  </a:solidFill>
                </a:rPr>
                <a:t>x</a:t>
              </a:r>
              <a:r>
                <a:rPr lang="en-US" sz="1600" b="1" dirty="0" err="1" smtClean="0">
                  <a:solidFill>
                    <a:srgbClr val="7030A0"/>
                  </a:solidFill>
                </a:rPr>
                <a:t>H</a:t>
              </a:r>
              <a:r>
                <a:rPr lang="en-US" sz="1600" b="1" baseline="-25000" dirty="0" err="1" smtClean="0">
                  <a:solidFill>
                    <a:srgbClr val="7030A0"/>
                  </a:solidFill>
                </a:rPr>
                <a:t>y</a:t>
              </a:r>
              <a:r>
                <a:rPr lang="en-US" sz="1600" b="1" dirty="0" err="1" smtClean="0">
                  <a:solidFill>
                    <a:srgbClr val="7030A0"/>
                  </a:solidFill>
                </a:rPr>
                <a:t>O</a:t>
              </a:r>
              <a:endParaRPr lang="en-US" sz="1600" b="1" baseline="-25000" dirty="0">
                <a:solidFill>
                  <a:srgbClr val="7030A0"/>
                </a:solidFill>
              </a:endParaRPr>
            </a:p>
          </p:txBody>
        </p:sp>
      </p:grpSp>
      <p:sp>
        <p:nvSpPr>
          <p:cNvPr id="52" name="TextBox 51"/>
          <p:cNvSpPr txBox="1"/>
          <p:nvPr/>
        </p:nvSpPr>
        <p:spPr>
          <a:xfrm>
            <a:off x="8510561" y="6320434"/>
            <a:ext cx="301686" cy="369332"/>
          </a:xfrm>
          <a:prstGeom prst="rect">
            <a:avLst/>
          </a:prstGeom>
          <a:noFill/>
        </p:spPr>
        <p:txBody>
          <a:bodyPr wrap="none" rtlCol="0">
            <a:spAutoFit/>
          </a:bodyPr>
          <a:lstStyle/>
          <a:p>
            <a:r>
              <a:rPr lang="en-US" b="1" dirty="0" smtClean="0"/>
              <a:t>2</a:t>
            </a:r>
            <a:endParaRPr lang="en-US" b="1" dirty="0"/>
          </a:p>
        </p:txBody>
      </p:sp>
    </p:spTree>
    <p:custDataLst>
      <p:tags r:id="rId1"/>
    </p:custDataLst>
    <p:extLst>
      <p:ext uri="{BB962C8B-B14F-4D97-AF65-F5344CB8AC3E}">
        <p14:creationId xmlns:p14="http://schemas.microsoft.com/office/powerpoint/2010/main" val="2438385230"/>
      </p:ext>
    </p:extLst>
  </p:cSld>
  <p:clrMapOvr>
    <a:masterClrMapping/>
  </p:clrMapOvr>
  <mc:AlternateContent xmlns:mc="http://schemas.openxmlformats.org/markup-compatibility/2006" xmlns:p14="http://schemas.microsoft.com/office/powerpoint/2010/main">
    <mc:Choice Requires="p14">
      <p:transition spd="slow" p14:dur="2000" advTm="5377"/>
    </mc:Choice>
    <mc:Fallback xmlns="">
      <p:transition spd="slow" advTm="5377"/>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Group 22"/>
          <p:cNvGrpSpPr/>
          <p:nvPr/>
        </p:nvGrpSpPr>
        <p:grpSpPr>
          <a:xfrm>
            <a:off x="1619250" y="2205038"/>
            <a:ext cx="7272338" cy="2376488"/>
            <a:chOff x="1619250" y="2205038"/>
            <a:chExt cx="7272338" cy="2376488"/>
          </a:xfrm>
        </p:grpSpPr>
        <p:grpSp>
          <p:nvGrpSpPr>
            <p:cNvPr id="6" name="Group 136"/>
            <p:cNvGrpSpPr>
              <a:grpSpLocks/>
            </p:cNvGrpSpPr>
            <p:nvPr/>
          </p:nvGrpSpPr>
          <p:grpSpPr bwMode="auto">
            <a:xfrm>
              <a:off x="1619250" y="2205038"/>
              <a:ext cx="7129463" cy="2364927"/>
              <a:chOff x="1619672" y="2204864"/>
              <a:chExt cx="7128792" cy="2365271"/>
            </a:xfrm>
          </p:grpSpPr>
          <p:pic>
            <p:nvPicPr>
              <p:cNvPr id="3" name="Picture 2" descr="Fig 1"/>
              <p:cNvPicPr>
                <a:picLocks noChangeAspect="1" noChangeArrowheads="1"/>
              </p:cNvPicPr>
              <p:nvPr/>
            </p:nvPicPr>
            <p:blipFill>
              <a:blip r:embed="rId5" cstate="print"/>
              <a:srcRect l="8864" t="65166" r="66446" b="20844"/>
              <a:stretch>
                <a:fillRect/>
              </a:stretch>
            </p:blipFill>
            <p:spPr bwMode="auto">
              <a:xfrm>
                <a:off x="5220072" y="2924944"/>
                <a:ext cx="1338502" cy="1338502"/>
              </a:xfrm>
              <a:prstGeom prst="rect">
                <a:avLst/>
              </a:prstGeom>
              <a:noFill/>
              <a:ln w="57150">
                <a:noFill/>
                <a:miter lim="800000"/>
                <a:headEnd/>
                <a:tailEnd/>
              </a:ln>
            </p:spPr>
          </p:pic>
          <p:sp>
            <p:nvSpPr>
              <p:cNvPr id="1078" name="Text Box 49"/>
              <p:cNvSpPr txBox="1">
                <a:spLocks noChangeArrowheads="1"/>
              </p:cNvSpPr>
              <p:nvPr/>
            </p:nvSpPr>
            <p:spPr bwMode="auto">
              <a:xfrm>
                <a:off x="7238893" y="4293096"/>
                <a:ext cx="1224136" cy="277039"/>
              </a:xfrm>
              <a:prstGeom prst="rect">
                <a:avLst/>
              </a:prstGeom>
              <a:noFill/>
              <a:ln w="12700">
                <a:noFill/>
                <a:miter lim="800000"/>
                <a:headEnd/>
                <a:tailEnd/>
              </a:ln>
            </p:spPr>
            <p:txBody>
              <a:bodyPr>
                <a:spAutoFit/>
              </a:bodyPr>
              <a:lstStyle/>
              <a:p>
                <a:pPr algn="r" eaLnBrk="0" hangingPunct="0">
                  <a:spcBef>
                    <a:spcPct val="50000"/>
                  </a:spcBef>
                </a:pPr>
                <a:r>
                  <a:rPr lang="en-US" sz="1200" b="1" dirty="0">
                    <a:solidFill>
                      <a:srgbClr val="990000"/>
                    </a:solidFill>
                  </a:rPr>
                  <a:t>PHYSICAL</a:t>
                </a:r>
              </a:p>
            </p:txBody>
          </p:sp>
          <p:sp>
            <p:nvSpPr>
              <p:cNvPr id="1079" name="Text Box 49"/>
              <p:cNvSpPr txBox="1">
                <a:spLocks noChangeArrowheads="1"/>
              </p:cNvSpPr>
              <p:nvPr/>
            </p:nvSpPr>
            <p:spPr bwMode="auto">
              <a:xfrm>
                <a:off x="4452371" y="4293096"/>
                <a:ext cx="1872208" cy="277039"/>
              </a:xfrm>
              <a:prstGeom prst="rect">
                <a:avLst/>
              </a:prstGeom>
              <a:noFill/>
              <a:ln w="12700">
                <a:noFill/>
                <a:miter lim="800000"/>
                <a:headEnd/>
                <a:tailEnd/>
              </a:ln>
            </p:spPr>
            <p:txBody>
              <a:bodyPr>
                <a:spAutoFit/>
              </a:bodyPr>
              <a:lstStyle/>
              <a:p>
                <a:pPr algn="r" eaLnBrk="0" hangingPunct="0">
                  <a:spcBef>
                    <a:spcPct val="50000"/>
                  </a:spcBef>
                </a:pPr>
                <a:r>
                  <a:rPr lang="en-US" sz="1200" b="1" dirty="0" smtClean="0">
                    <a:solidFill>
                      <a:srgbClr val="990000"/>
                    </a:solidFill>
                  </a:rPr>
                  <a:t>CHEMICAL</a:t>
                </a:r>
                <a:endParaRPr lang="en-US" sz="1200" b="1" dirty="0">
                  <a:solidFill>
                    <a:srgbClr val="990000"/>
                  </a:solidFill>
                </a:endParaRPr>
              </a:p>
            </p:txBody>
          </p:sp>
          <p:sp>
            <p:nvSpPr>
              <p:cNvPr id="1080" name="Rectangle 9"/>
              <p:cNvSpPr>
                <a:spLocks noChangeArrowheads="1"/>
              </p:cNvSpPr>
              <p:nvPr/>
            </p:nvSpPr>
            <p:spPr bwMode="auto">
              <a:xfrm>
                <a:off x="1619672" y="2204864"/>
                <a:ext cx="2088232" cy="338554"/>
              </a:xfrm>
              <a:prstGeom prst="rect">
                <a:avLst/>
              </a:prstGeom>
              <a:noFill/>
              <a:ln w="9525">
                <a:noFill/>
                <a:miter lim="800000"/>
                <a:headEnd/>
                <a:tailEnd/>
              </a:ln>
              <a:effectLst/>
            </p:spPr>
            <p:txBody>
              <a:bodyPr>
                <a:spAutoFit/>
              </a:bodyPr>
              <a:lstStyle/>
              <a:p>
                <a:pPr algn="ctr"/>
                <a:r>
                  <a:rPr lang="en-US" sz="1600" b="1" dirty="0">
                    <a:solidFill>
                      <a:srgbClr val="002060"/>
                    </a:solidFill>
                  </a:rPr>
                  <a:t>––</a:t>
                </a:r>
                <a:r>
                  <a:rPr lang="en-US" sz="1600" b="1" dirty="0">
                    <a:solidFill>
                      <a:srgbClr val="FF0000"/>
                    </a:solidFill>
                  </a:rPr>
                  <a:t> </a:t>
                </a:r>
                <a:r>
                  <a:rPr lang="en-US" sz="1600" b="1" dirty="0" smtClean="0">
                    <a:solidFill>
                      <a:srgbClr val="002060"/>
                    </a:solidFill>
                  </a:rPr>
                  <a:t>SYNTHESIZE</a:t>
                </a:r>
                <a:endParaRPr lang="en-US" sz="1600" b="1" dirty="0">
                  <a:solidFill>
                    <a:srgbClr val="002060"/>
                  </a:solidFill>
                </a:endParaRPr>
              </a:p>
            </p:txBody>
          </p:sp>
          <p:sp>
            <p:nvSpPr>
              <p:cNvPr id="4" name="Rectangle 13"/>
              <p:cNvSpPr>
                <a:spLocks noChangeArrowheads="1"/>
              </p:cNvSpPr>
              <p:nvPr/>
            </p:nvSpPr>
            <p:spPr bwMode="auto">
              <a:xfrm>
                <a:off x="5580112" y="2564904"/>
                <a:ext cx="2735263" cy="323212"/>
              </a:xfrm>
              <a:prstGeom prst="rect">
                <a:avLst/>
              </a:prstGeom>
              <a:noFill/>
              <a:ln w="12700">
                <a:noFill/>
                <a:miter lim="800000"/>
                <a:headEnd/>
                <a:tailEnd/>
              </a:ln>
              <a:effectLst/>
            </p:spPr>
            <p:txBody>
              <a:bodyPr>
                <a:spAutoFit/>
              </a:bodyPr>
              <a:lstStyle/>
              <a:p>
                <a:pPr algn="ctr"/>
                <a:r>
                  <a:rPr lang="en-US" sz="1500" b="1" dirty="0">
                    <a:solidFill>
                      <a:srgbClr val="C00000"/>
                    </a:solidFill>
                  </a:rPr>
                  <a:t>SYNTHESIS METHODS</a:t>
                </a:r>
              </a:p>
            </p:txBody>
          </p:sp>
          <p:pic>
            <p:nvPicPr>
              <p:cNvPr id="1082" name="Picture 124" descr="110epi_01d"/>
              <p:cNvPicPr>
                <a:picLocks noChangeAspect="1" noChangeArrowheads="1"/>
              </p:cNvPicPr>
              <p:nvPr/>
            </p:nvPicPr>
            <p:blipFill>
              <a:blip r:embed="rId6" cstate="print"/>
              <a:srcRect b="6250"/>
              <a:stretch>
                <a:fillRect/>
              </a:stretch>
            </p:blipFill>
            <p:spPr bwMode="auto">
              <a:xfrm>
                <a:off x="7380312" y="2924944"/>
                <a:ext cx="1368152" cy="1368151"/>
              </a:xfrm>
              <a:prstGeom prst="rect">
                <a:avLst/>
              </a:prstGeom>
              <a:noFill/>
              <a:ln w="9525">
                <a:noFill/>
                <a:miter lim="800000"/>
                <a:headEnd/>
                <a:tailEnd/>
              </a:ln>
            </p:spPr>
          </p:pic>
          <p:pic>
            <p:nvPicPr>
              <p:cNvPr id="1083" name="Picture 102" descr="junk"/>
              <p:cNvPicPr>
                <a:picLocks noChangeAspect="1" noChangeArrowheads="1"/>
              </p:cNvPicPr>
              <p:nvPr/>
            </p:nvPicPr>
            <p:blipFill>
              <a:blip r:embed="rId7" cstate="print"/>
              <a:srcRect/>
              <a:stretch>
                <a:fillRect/>
              </a:stretch>
            </p:blipFill>
            <p:spPr bwMode="auto">
              <a:xfrm>
                <a:off x="7914018" y="3501008"/>
                <a:ext cx="388305" cy="288032"/>
              </a:xfrm>
              <a:prstGeom prst="rect">
                <a:avLst/>
              </a:prstGeom>
              <a:noFill/>
              <a:ln w="9525">
                <a:noFill/>
                <a:miter lim="800000"/>
                <a:headEnd/>
                <a:tailEnd/>
              </a:ln>
            </p:spPr>
          </p:pic>
        </p:grpSp>
        <p:sp>
          <p:nvSpPr>
            <p:cNvPr id="1053" name="Line 27"/>
            <p:cNvSpPr>
              <a:spLocks noChangeShapeType="1"/>
            </p:cNvSpPr>
            <p:nvPr/>
          </p:nvSpPr>
          <p:spPr bwMode="auto">
            <a:xfrm>
              <a:off x="4714875" y="4581526"/>
              <a:ext cx="4176713"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endParaRPr lang="en-US"/>
            </a:p>
          </p:txBody>
        </p:sp>
      </p:grpSp>
      <p:sp>
        <p:nvSpPr>
          <p:cNvPr id="1068" name="Rectangle 35"/>
          <p:cNvSpPr>
            <a:spLocks noChangeArrowheads="1"/>
          </p:cNvSpPr>
          <p:nvPr/>
        </p:nvSpPr>
        <p:spPr bwMode="auto">
          <a:xfrm rot="5400000">
            <a:off x="6897207" y="5032936"/>
            <a:ext cx="691215" cy="197347"/>
          </a:xfrm>
          <a:prstGeom prst="rect">
            <a:avLst/>
          </a:prstGeom>
          <a:solidFill>
            <a:schemeClr val="bg1"/>
          </a:solidFill>
          <a:ln w="9525">
            <a:solidFill>
              <a:schemeClr val="bg1"/>
            </a:solidFill>
            <a:miter lim="800000"/>
            <a:headEnd/>
            <a:tailEnd/>
          </a:ln>
        </p:spPr>
        <p:txBody>
          <a:bodyPr rot="10800000" vert="eaVert" wrap="none" anchor="ctr"/>
          <a:lstStyle/>
          <a:p>
            <a:endParaRPr lang="en-US"/>
          </a:p>
        </p:txBody>
      </p:sp>
      <p:sp>
        <p:nvSpPr>
          <p:cNvPr id="1061" name="Rectangle 36"/>
          <p:cNvSpPr>
            <a:spLocks noChangeArrowheads="1"/>
          </p:cNvSpPr>
          <p:nvPr/>
        </p:nvSpPr>
        <p:spPr bwMode="auto">
          <a:xfrm>
            <a:off x="7253429" y="5622114"/>
            <a:ext cx="147240" cy="265370"/>
          </a:xfrm>
          <a:prstGeom prst="rect">
            <a:avLst/>
          </a:prstGeom>
          <a:solidFill>
            <a:schemeClr val="bg1"/>
          </a:solidFill>
          <a:ln w="9525">
            <a:solidFill>
              <a:schemeClr val="bg1"/>
            </a:solidFill>
            <a:miter lim="800000"/>
            <a:headEnd/>
            <a:tailEnd/>
          </a:ln>
        </p:spPr>
        <p:txBody>
          <a:bodyPr wrap="none" anchor="ctr"/>
          <a:lstStyle/>
          <a:p>
            <a:endParaRPr lang="en-US"/>
          </a:p>
        </p:txBody>
      </p:sp>
      <p:sp>
        <p:nvSpPr>
          <p:cNvPr id="1058" name="Text Box 52"/>
          <p:cNvSpPr txBox="1">
            <a:spLocks noChangeArrowheads="1"/>
          </p:cNvSpPr>
          <p:nvPr/>
        </p:nvSpPr>
        <p:spPr bwMode="auto">
          <a:xfrm>
            <a:off x="5005509" y="6100363"/>
            <a:ext cx="1090491" cy="338554"/>
          </a:xfrm>
          <a:prstGeom prst="rect">
            <a:avLst/>
          </a:prstGeom>
          <a:noFill/>
          <a:ln w="12700">
            <a:noFill/>
            <a:miter lim="800000"/>
            <a:headEnd/>
            <a:tailEnd/>
          </a:ln>
        </p:spPr>
        <p:txBody>
          <a:bodyPr wrap="square">
            <a:spAutoFit/>
          </a:bodyPr>
          <a:lstStyle/>
          <a:p>
            <a:pPr algn="r" eaLnBrk="0" hangingPunct="0">
              <a:spcBef>
                <a:spcPct val="50000"/>
              </a:spcBef>
            </a:pPr>
            <a:r>
              <a:rPr lang="en-US" sz="1600" b="1" dirty="0" smtClean="0">
                <a:solidFill>
                  <a:srgbClr val="C00000"/>
                </a:solidFill>
              </a:rPr>
              <a:t>Batteries</a:t>
            </a:r>
            <a:endParaRPr lang="en-US" sz="1600" b="1" dirty="0">
              <a:solidFill>
                <a:srgbClr val="C00000"/>
              </a:solidFill>
            </a:endParaRPr>
          </a:p>
        </p:txBody>
      </p:sp>
      <p:grpSp>
        <p:nvGrpSpPr>
          <p:cNvPr id="25" name="Group 24"/>
          <p:cNvGrpSpPr/>
          <p:nvPr/>
        </p:nvGrpSpPr>
        <p:grpSpPr>
          <a:xfrm>
            <a:off x="-76200" y="2205038"/>
            <a:ext cx="8751888" cy="4230631"/>
            <a:chOff x="-76200" y="2205038"/>
            <a:chExt cx="8751888" cy="4230631"/>
          </a:xfrm>
        </p:grpSpPr>
        <p:sp>
          <p:nvSpPr>
            <p:cNvPr id="1054" name="Rectangle 9"/>
            <p:cNvSpPr>
              <a:spLocks noChangeArrowheads="1"/>
            </p:cNvSpPr>
            <p:nvPr/>
          </p:nvSpPr>
          <p:spPr bwMode="auto">
            <a:xfrm>
              <a:off x="6804025" y="2205038"/>
              <a:ext cx="1871663" cy="338138"/>
            </a:xfrm>
            <a:prstGeom prst="rect">
              <a:avLst/>
            </a:prstGeom>
            <a:noFill/>
            <a:ln w="9525">
              <a:noFill/>
              <a:miter lim="800000"/>
              <a:headEnd/>
              <a:tailEnd/>
            </a:ln>
            <a:effectLst/>
          </p:spPr>
          <p:txBody>
            <a:bodyPr>
              <a:spAutoFit/>
            </a:bodyPr>
            <a:lstStyle/>
            <a:p>
              <a:pPr algn="ctr"/>
              <a:r>
                <a:rPr lang="en-US" sz="1600" b="1" dirty="0">
                  <a:solidFill>
                    <a:srgbClr val="002060"/>
                  </a:solidFill>
                </a:rPr>
                <a:t> –– </a:t>
              </a:r>
              <a:r>
                <a:rPr lang="en-US" sz="1600" b="1" dirty="0" smtClean="0">
                  <a:solidFill>
                    <a:srgbClr val="002060"/>
                  </a:solidFill>
                </a:rPr>
                <a:t>APPLY</a:t>
              </a:r>
              <a:r>
                <a:rPr lang="en-US" sz="1600" b="1" dirty="0" smtClean="0"/>
                <a:t> </a:t>
              </a:r>
              <a:endParaRPr lang="en-US" sz="1600" b="1" dirty="0"/>
            </a:p>
          </p:txBody>
        </p:sp>
        <p:sp>
          <p:nvSpPr>
            <p:cNvPr id="1059" name="Line 26"/>
            <p:cNvSpPr>
              <a:spLocks noChangeShapeType="1"/>
            </p:cNvSpPr>
            <p:nvPr/>
          </p:nvSpPr>
          <p:spPr bwMode="auto">
            <a:xfrm>
              <a:off x="4643438" y="4652963"/>
              <a:ext cx="0" cy="1655762"/>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endParaRPr lang="en-US"/>
            </a:p>
          </p:txBody>
        </p:sp>
        <p:grpSp>
          <p:nvGrpSpPr>
            <p:cNvPr id="13" name="Group 90"/>
            <p:cNvGrpSpPr/>
            <p:nvPr/>
          </p:nvGrpSpPr>
          <p:grpSpPr>
            <a:xfrm>
              <a:off x="-76200" y="2205038"/>
              <a:ext cx="7385050" cy="4230631"/>
              <a:chOff x="-76200" y="2205038"/>
              <a:chExt cx="7385050" cy="4230631"/>
            </a:xfrm>
          </p:grpSpPr>
          <p:sp>
            <p:nvSpPr>
              <p:cNvPr id="1073" name="Rectangle 9"/>
              <p:cNvSpPr>
                <a:spLocks noChangeArrowheads="1"/>
              </p:cNvSpPr>
              <p:nvPr/>
            </p:nvSpPr>
            <p:spPr bwMode="auto">
              <a:xfrm>
                <a:off x="5292725" y="2205038"/>
                <a:ext cx="2016125" cy="338137"/>
              </a:xfrm>
              <a:prstGeom prst="rect">
                <a:avLst/>
              </a:prstGeom>
              <a:noFill/>
              <a:ln w="9525">
                <a:noFill/>
                <a:miter lim="800000"/>
                <a:headEnd/>
                <a:tailEnd/>
              </a:ln>
              <a:effectLst/>
            </p:spPr>
            <p:txBody>
              <a:bodyPr>
                <a:spAutoFit/>
              </a:bodyPr>
              <a:lstStyle/>
              <a:p>
                <a:pPr algn="ctr"/>
                <a:r>
                  <a:rPr lang="en-US" sz="1600" b="1" dirty="0">
                    <a:solidFill>
                      <a:srgbClr val="002060"/>
                    </a:solidFill>
                  </a:rPr>
                  <a:t> –– UNDERSTAND</a:t>
                </a:r>
              </a:p>
            </p:txBody>
          </p:sp>
          <p:grpSp>
            <p:nvGrpSpPr>
              <p:cNvPr id="14" name="Group 88"/>
              <p:cNvGrpSpPr/>
              <p:nvPr/>
            </p:nvGrpSpPr>
            <p:grpSpPr>
              <a:xfrm>
                <a:off x="-76200" y="4648200"/>
                <a:ext cx="4800600" cy="1787469"/>
                <a:chOff x="-76200" y="4648200"/>
                <a:chExt cx="4800600" cy="1787469"/>
              </a:xfrm>
            </p:grpSpPr>
            <p:sp>
              <p:nvSpPr>
                <p:cNvPr id="1075" name="Line 86"/>
                <p:cNvSpPr>
                  <a:spLocks noChangeShapeType="1"/>
                </p:cNvSpPr>
                <p:nvPr/>
              </p:nvSpPr>
              <p:spPr bwMode="auto">
                <a:xfrm flipV="1">
                  <a:off x="1835150" y="5230813"/>
                  <a:ext cx="433388" cy="792162"/>
                </a:xfrm>
                <a:prstGeom prst="line">
                  <a:avLst/>
                </a:prstGeom>
                <a:noFill/>
                <a:ln w="9525">
                  <a:solidFill>
                    <a:schemeClr val="tx1"/>
                  </a:solidFill>
                  <a:round/>
                  <a:headEnd/>
                  <a:tailEnd/>
                </a:ln>
              </p:spPr>
              <p:txBody>
                <a:bodyPr/>
                <a:lstStyle/>
                <a:p>
                  <a:endParaRPr lang="en-US"/>
                </a:p>
              </p:txBody>
            </p:sp>
            <p:grpSp>
              <p:nvGrpSpPr>
                <p:cNvPr id="15" name="Group 140"/>
                <p:cNvGrpSpPr>
                  <a:grpSpLocks/>
                </p:cNvGrpSpPr>
                <p:nvPr/>
              </p:nvGrpSpPr>
              <p:grpSpPr bwMode="auto">
                <a:xfrm>
                  <a:off x="2772283" y="5079999"/>
                  <a:ext cx="1723517" cy="1355670"/>
                  <a:chOff x="2772159" y="5085231"/>
                  <a:chExt cx="1723517" cy="1355323"/>
                </a:xfrm>
              </p:grpSpPr>
              <p:sp>
                <p:nvSpPr>
                  <p:cNvPr id="1086" name="Text Box 59"/>
                  <p:cNvSpPr txBox="1">
                    <a:spLocks noChangeArrowheads="1"/>
                  </p:cNvSpPr>
                  <p:nvPr/>
                </p:nvSpPr>
                <p:spPr bwMode="auto">
                  <a:xfrm>
                    <a:off x="2772159" y="6102087"/>
                    <a:ext cx="1723517" cy="338467"/>
                  </a:xfrm>
                  <a:prstGeom prst="rect">
                    <a:avLst/>
                  </a:prstGeom>
                  <a:noFill/>
                  <a:ln w="12700">
                    <a:noFill/>
                    <a:miter lim="800000"/>
                    <a:headEnd/>
                    <a:tailEnd/>
                  </a:ln>
                </p:spPr>
                <p:txBody>
                  <a:bodyPr wrap="square">
                    <a:spAutoFit/>
                  </a:bodyPr>
                  <a:lstStyle/>
                  <a:p>
                    <a:pPr algn="r" eaLnBrk="0" hangingPunct="0">
                      <a:spcBef>
                        <a:spcPct val="50000"/>
                      </a:spcBef>
                    </a:pPr>
                    <a:r>
                      <a:rPr lang="en-US" sz="1600" b="1" dirty="0" smtClean="0">
                        <a:solidFill>
                          <a:srgbClr val="C00000"/>
                        </a:solidFill>
                      </a:rPr>
                      <a:t>Theory/Modeling</a:t>
                    </a:r>
                    <a:endParaRPr lang="en-US" sz="1600" b="1" dirty="0">
                      <a:solidFill>
                        <a:srgbClr val="C00000"/>
                      </a:solidFill>
                    </a:endParaRPr>
                  </a:p>
                </p:txBody>
              </p:sp>
              <p:pic>
                <p:nvPicPr>
                  <p:cNvPr id="1087" name="Picture 76"/>
                  <p:cNvPicPr>
                    <a:picLocks noChangeAspect="1" noChangeArrowheads="1"/>
                  </p:cNvPicPr>
                  <p:nvPr/>
                </p:nvPicPr>
                <p:blipFill>
                  <a:blip r:embed="rId8" cstate="print"/>
                  <a:srcRect/>
                  <a:stretch>
                    <a:fillRect/>
                  </a:stretch>
                </p:blipFill>
                <p:spPr bwMode="auto">
                  <a:xfrm>
                    <a:off x="3203451" y="5085231"/>
                    <a:ext cx="1081088" cy="987425"/>
                  </a:xfrm>
                  <a:prstGeom prst="rect">
                    <a:avLst/>
                  </a:prstGeom>
                  <a:noFill/>
                  <a:ln w="9525">
                    <a:noFill/>
                    <a:miter lim="800000"/>
                    <a:headEnd/>
                    <a:tailEnd/>
                  </a:ln>
                </p:spPr>
              </p:pic>
            </p:grpSp>
            <p:grpSp>
              <p:nvGrpSpPr>
                <p:cNvPr id="16" name="Group 139"/>
                <p:cNvGrpSpPr>
                  <a:grpSpLocks/>
                </p:cNvGrpSpPr>
                <p:nvPr/>
              </p:nvGrpSpPr>
              <p:grpSpPr bwMode="auto">
                <a:xfrm>
                  <a:off x="152400" y="5084763"/>
                  <a:ext cx="1323975" cy="1349790"/>
                  <a:chOff x="152276" y="5085231"/>
                  <a:chExt cx="1323975" cy="1348944"/>
                </a:xfrm>
              </p:grpSpPr>
              <p:pic>
                <p:nvPicPr>
                  <p:cNvPr id="1084" name="Picture 79"/>
                  <p:cNvPicPr>
                    <a:picLocks noChangeAspect="1" noChangeArrowheads="1"/>
                  </p:cNvPicPr>
                  <p:nvPr/>
                </p:nvPicPr>
                <p:blipFill>
                  <a:blip r:embed="rId9" cstate="print"/>
                  <a:srcRect/>
                  <a:stretch>
                    <a:fillRect/>
                  </a:stretch>
                </p:blipFill>
                <p:spPr bwMode="auto">
                  <a:xfrm>
                    <a:off x="179264" y="5085231"/>
                    <a:ext cx="1296987" cy="1017586"/>
                  </a:xfrm>
                  <a:prstGeom prst="rect">
                    <a:avLst/>
                  </a:prstGeom>
                  <a:noFill/>
                  <a:ln w="9525">
                    <a:noFill/>
                    <a:miter lim="800000"/>
                    <a:headEnd/>
                    <a:tailEnd/>
                  </a:ln>
                </p:spPr>
              </p:pic>
              <p:sp>
                <p:nvSpPr>
                  <p:cNvPr id="1085" name="Text Box 88"/>
                  <p:cNvSpPr txBox="1">
                    <a:spLocks noChangeArrowheads="1"/>
                  </p:cNvSpPr>
                  <p:nvPr/>
                </p:nvSpPr>
                <p:spPr bwMode="auto">
                  <a:xfrm>
                    <a:off x="152276" y="6095833"/>
                    <a:ext cx="1208087" cy="338342"/>
                  </a:xfrm>
                  <a:prstGeom prst="rect">
                    <a:avLst/>
                  </a:prstGeom>
                  <a:noFill/>
                  <a:ln w="12700">
                    <a:noFill/>
                    <a:miter lim="800000"/>
                    <a:headEnd/>
                    <a:tailEnd/>
                  </a:ln>
                </p:spPr>
                <p:txBody>
                  <a:bodyPr wrap="square">
                    <a:spAutoFit/>
                  </a:bodyPr>
                  <a:lstStyle/>
                  <a:p>
                    <a:pPr algn="r" eaLnBrk="0" hangingPunct="0">
                      <a:spcBef>
                        <a:spcPct val="50000"/>
                      </a:spcBef>
                    </a:pPr>
                    <a:r>
                      <a:rPr lang="en-US" sz="1600" b="1" dirty="0" smtClean="0">
                        <a:solidFill>
                          <a:srgbClr val="C00000"/>
                        </a:solidFill>
                      </a:rPr>
                      <a:t>Experiment</a:t>
                    </a:r>
                    <a:endParaRPr lang="en-US" sz="1600" b="1" dirty="0">
                      <a:solidFill>
                        <a:srgbClr val="C00000"/>
                      </a:solidFill>
                    </a:endParaRPr>
                  </a:p>
                </p:txBody>
              </p:sp>
            </p:grpSp>
            <p:sp>
              <p:nvSpPr>
                <p:cNvPr id="1081" name="Rectangle 13"/>
                <p:cNvSpPr>
                  <a:spLocks noChangeArrowheads="1"/>
                </p:cNvSpPr>
                <p:nvPr/>
              </p:nvSpPr>
              <p:spPr bwMode="auto">
                <a:xfrm>
                  <a:off x="-76200" y="4648200"/>
                  <a:ext cx="4800600" cy="307777"/>
                </a:xfrm>
                <a:prstGeom prst="rect">
                  <a:avLst/>
                </a:prstGeom>
                <a:noFill/>
                <a:ln w="12700">
                  <a:noFill/>
                  <a:miter lim="800000"/>
                  <a:headEnd/>
                  <a:tailEnd/>
                </a:ln>
                <a:effectLst/>
              </p:spPr>
              <p:txBody>
                <a:bodyPr wrap="square">
                  <a:spAutoFit/>
                </a:bodyPr>
                <a:lstStyle/>
                <a:p>
                  <a:pPr algn="ctr"/>
                  <a:r>
                    <a:rPr lang="en-US" sz="1400" b="1" dirty="0">
                      <a:solidFill>
                        <a:srgbClr val="C00000"/>
                      </a:solidFill>
                    </a:rPr>
                    <a:t>ACTIVITY, SELECTIVITY AND STABILITY </a:t>
                  </a:r>
                  <a:r>
                    <a:rPr lang="en-US" sz="1400" b="1" dirty="0" smtClean="0">
                      <a:solidFill>
                        <a:srgbClr val="C00000"/>
                      </a:solidFill>
                    </a:rPr>
                    <a:t>MAPPING</a:t>
                  </a:r>
                  <a:endParaRPr lang="en-US" sz="1400" b="1" dirty="0">
                    <a:solidFill>
                      <a:srgbClr val="C00000"/>
                    </a:solidFill>
                  </a:endParaRPr>
                </a:p>
              </p:txBody>
            </p:sp>
            <p:sp>
              <p:nvSpPr>
                <p:cNvPr id="1037" name="Text Box 91"/>
                <p:cNvSpPr txBox="1">
                  <a:spLocks noChangeArrowheads="1"/>
                </p:cNvSpPr>
                <p:nvPr/>
              </p:nvSpPr>
              <p:spPr bwMode="auto">
                <a:xfrm>
                  <a:off x="1835150" y="4868863"/>
                  <a:ext cx="720725" cy="307777"/>
                </a:xfrm>
                <a:prstGeom prst="rect">
                  <a:avLst/>
                </a:prstGeom>
                <a:noFill/>
                <a:ln w="12700">
                  <a:noFill/>
                  <a:miter lim="800000"/>
                  <a:headEnd/>
                  <a:tailEnd/>
                </a:ln>
              </p:spPr>
              <p:txBody>
                <a:bodyPr>
                  <a:spAutoFit/>
                </a:bodyPr>
                <a:lstStyle/>
                <a:p>
                  <a:pPr algn="r" eaLnBrk="0" hangingPunct="0">
                    <a:spcBef>
                      <a:spcPct val="50000"/>
                    </a:spcBef>
                  </a:pPr>
                  <a:r>
                    <a:rPr lang="en-US" sz="1200" b="1" dirty="0">
                      <a:solidFill>
                        <a:srgbClr val="CC3300"/>
                      </a:solidFill>
                    </a:rPr>
                    <a:t> </a:t>
                  </a:r>
                  <a:r>
                    <a:rPr lang="en-US" sz="1400" b="1" dirty="0" err="1">
                      <a:solidFill>
                        <a:srgbClr val="002060"/>
                      </a:solidFill>
                    </a:rPr>
                    <a:t>CsOH</a:t>
                  </a:r>
                  <a:endParaRPr lang="en-US" sz="1400" b="1" dirty="0">
                    <a:solidFill>
                      <a:srgbClr val="002060"/>
                    </a:solidFill>
                  </a:endParaRPr>
                </a:p>
              </p:txBody>
            </p:sp>
            <p:sp>
              <p:nvSpPr>
                <p:cNvPr id="1038" name="Text Box 91"/>
                <p:cNvSpPr txBox="1">
                  <a:spLocks noChangeArrowheads="1"/>
                </p:cNvSpPr>
                <p:nvPr/>
              </p:nvSpPr>
              <p:spPr bwMode="auto">
                <a:xfrm>
                  <a:off x="1403350" y="5589588"/>
                  <a:ext cx="639763" cy="307777"/>
                </a:xfrm>
                <a:prstGeom prst="rect">
                  <a:avLst/>
                </a:prstGeom>
                <a:noFill/>
                <a:ln w="12700">
                  <a:noFill/>
                  <a:miter lim="800000"/>
                  <a:headEnd/>
                  <a:tailEnd/>
                </a:ln>
              </p:spPr>
              <p:txBody>
                <a:bodyPr>
                  <a:spAutoFit/>
                </a:bodyPr>
                <a:lstStyle/>
                <a:p>
                  <a:pPr algn="r" eaLnBrk="0" hangingPunct="0">
                    <a:spcBef>
                      <a:spcPct val="50000"/>
                    </a:spcBef>
                  </a:pPr>
                  <a:r>
                    <a:rPr lang="en-US" sz="1400" b="1" dirty="0">
                      <a:solidFill>
                        <a:srgbClr val="002060"/>
                      </a:solidFill>
                    </a:rPr>
                    <a:t> </a:t>
                  </a:r>
                  <a:r>
                    <a:rPr lang="en-US" sz="1400" b="1" dirty="0" err="1">
                      <a:solidFill>
                        <a:srgbClr val="002060"/>
                      </a:solidFill>
                    </a:rPr>
                    <a:t>LiOH</a:t>
                  </a:r>
                  <a:endParaRPr lang="en-US" sz="1400" b="1" dirty="0">
                    <a:solidFill>
                      <a:srgbClr val="002060"/>
                    </a:solidFill>
                  </a:endParaRPr>
                </a:p>
              </p:txBody>
            </p:sp>
            <p:sp>
              <p:nvSpPr>
                <p:cNvPr id="1039" name="Text Box 91"/>
                <p:cNvSpPr txBox="1">
                  <a:spLocks noChangeArrowheads="1"/>
                </p:cNvSpPr>
                <p:nvPr/>
              </p:nvSpPr>
              <p:spPr bwMode="auto">
                <a:xfrm>
                  <a:off x="2316413" y="5516563"/>
                  <a:ext cx="639762" cy="307777"/>
                </a:xfrm>
                <a:prstGeom prst="rect">
                  <a:avLst/>
                </a:prstGeom>
                <a:noFill/>
                <a:ln w="12700">
                  <a:noFill/>
                  <a:miter lim="800000"/>
                  <a:headEnd/>
                  <a:tailEnd/>
                </a:ln>
              </p:spPr>
              <p:txBody>
                <a:bodyPr>
                  <a:spAutoFit/>
                </a:bodyPr>
                <a:lstStyle/>
                <a:p>
                  <a:pPr algn="r" eaLnBrk="0" hangingPunct="0">
                    <a:spcBef>
                      <a:spcPct val="50000"/>
                    </a:spcBef>
                  </a:pPr>
                  <a:r>
                    <a:rPr lang="en-US" sz="1400" b="1" dirty="0">
                      <a:solidFill>
                        <a:srgbClr val="002060"/>
                      </a:solidFill>
                    </a:rPr>
                    <a:t> KOH</a:t>
                  </a:r>
                </a:p>
              </p:txBody>
            </p:sp>
            <p:sp>
              <p:nvSpPr>
                <p:cNvPr id="1111" name="Text Box 93"/>
                <p:cNvSpPr txBox="1">
                  <a:spLocks noChangeArrowheads="1"/>
                </p:cNvSpPr>
                <p:nvPr/>
              </p:nvSpPr>
              <p:spPr bwMode="auto">
                <a:xfrm>
                  <a:off x="2195513" y="5878513"/>
                  <a:ext cx="517525" cy="307777"/>
                </a:xfrm>
                <a:prstGeom prst="rect">
                  <a:avLst/>
                </a:prstGeom>
                <a:noFill/>
                <a:ln w="12700">
                  <a:noFill/>
                  <a:miter lim="800000"/>
                  <a:headEnd/>
                  <a:tailEnd/>
                </a:ln>
              </p:spPr>
              <p:txBody>
                <a:bodyPr>
                  <a:spAutoFit/>
                </a:bodyPr>
                <a:lstStyle/>
                <a:p>
                  <a:pPr algn="r" eaLnBrk="0" hangingPunct="0">
                    <a:spcBef>
                      <a:spcPct val="50000"/>
                    </a:spcBef>
                  </a:pPr>
                  <a:r>
                    <a:rPr lang="en-US" sz="1200" b="1" dirty="0">
                      <a:solidFill>
                        <a:srgbClr val="CC3300"/>
                      </a:solidFill>
                    </a:rPr>
                    <a:t> </a:t>
                  </a:r>
                  <a:r>
                    <a:rPr lang="en-US" sz="1400" b="1" dirty="0" err="1">
                      <a:solidFill>
                        <a:srgbClr val="C00000"/>
                      </a:solidFill>
                    </a:rPr>
                    <a:t>Ru</a:t>
                  </a:r>
                  <a:endParaRPr lang="en-US" sz="1400" b="1" dirty="0">
                    <a:solidFill>
                      <a:srgbClr val="C00000"/>
                    </a:solidFill>
                  </a:endParaRPr>
                </a:p>
              </p:txBody>
            </p:sp>
            <p:sp>
              <p:nvSpPr>
                <p:cNvPr id="1112" name="Line 87"/>
                <p:cNvSpPr>
                  <a:spLocks noChangeShapeType="1"/>
                </p:cNvSpPr>
                <p:nvPr/>
              </p:nvSpPr>
              <p:spPr bwMode="auto">
                <a:xfrm>
                  <a:off x="2268538" y="5230813"/>
                  <a:ext cx="431800" cy="863600"/>
                </a:xfrm>
                <a:prstGeom prst="line">
                  <a:avLst/>
                </a:prstGeom>
                <a:noFill/>
                <a:ln w="9525">
                  <a:solidFill>
                    <a:schemeClr val="tx1"/>
                  </a:solidFill>
                  <a:round/>
                  <a:headEnd/>
                  <a:tailEnd/>
                </a:ln>
              </p:spPr>
              <p:txBody>
                <a:bodyPr/>
                <a:lstStyle/>
                <a:p>
                  <a:endParaRPr lang="en-US"/>
                </a:p>
              </p:txBody>
            </p:sp>
            <p:sp>
              <p:nvSpPr>
                <p:cNvPr id="1113" name="Line 89"/>
                <p:cNvSpPr>
                  <a:spLocks noChangeShapeType="1"/>
                </p:cNvSpPr>
                <p:nvPr/>
              </p:nvSpPr>
              <p:spPr bwMode="auto">
                <a:xfrm flipV="1">
                  <a:off x="1763713" y="5302250"/>
                  <a:ext cx="0" cy="287338"/>
                </a:xfrm>
                <a:prstGeom prst="line">
                  <a:avLst/>
                </a:prstGeom>
                <a:noFill/>
                <a:ln w="9525">
                  <a:solidFill>
                    <a:schemeClr val="tx1"/>
                  </a:solidFill>
                  <a:round/>
                  <a:headEnd/>
                  <a:tailEnd type="triangle" w="med" len="med"/>
                </a:ln>
              </p:spPr>
              <p:txBody>
                <a:bodyPr/>
                <a:lstStyle/>
                <a:p>
                  <a:endParaRPr lang="en-US"/>
                </a:p>
              </p:txBody>
            </p:sp>
            <p:sp>
              <p:nvSpPr>
                <p:cNvPr id="1114" name="Line 90"/>
                <p:cNvSpPr>
                  <a:spLocks noChangeShapeType="1"/>
                </p:cNvSpPr>
                <p:nvPr/>
              </p:nvSpPr>
              <p:spPr bwMode="auto">
                <a:xfrm>
                  <a:off x="2339975" y="6165850"/>
                  <a:ext cx="361950" cy="0"/>
                </a:xfrm>
                <a:prstGeom prst="line">
                  <a:avLst/>
                </a:prstGeom>
                <a:noFill/>
                <a:ln w="9525">
                  <a:solidFill>
                    <a:schemeClr val="tx1"/>
                  </a:solidFill>
                  <a:round/>
                  <a:headEnd/>
                  <a:tailEnd type="triangle" w="med" len="med"/>
                </a:ln>
              </p:spPr>
              <p:txBody>
                <a:bodyPr/>
                <a:lstStyle/>
                <a:p>
                  <a:endParaRPr lang="en-US"/>
                </a:p>
              </p:txBody>
            </p:sp>
            <p:sp>
              <p:nvSpPr>
                <p:cNvPr id="1115" name="Text Box 91"/>
                <p:cNvSpPr txBox="1">
                  <a:spLocks noChangeArrowheads="1"/>
                </p:cNvSpPr>
                <p:nvPr/>
              </p:nvSpPr>
              <p:spPr bwMode="auto">
                <a:xfrm>
                  <a:off x="1906588" y="5373688"/>
                  <a:ext cx="504825" cy="307777"/>
                </a:xfrm>
                <a:prstGeom prst="rect">
                  <a:avLst/>
                </a:prstGeom>
                <a:noFill/>
                <a:ln w="12700">
                  <a:noFill/>
                  <a:miter lim="800000"/>
                  <a:headEnd/>
                  <a:tailEnd/>
                </a:ln>
              </p:spPr>
              <p:txBody>
                <a:bodyPr>
                  <a:spAutoFit/>
                </a:bodyPr>
                <a:lstStyle/>
                <a:p>
                  <a:pPr algn="r" eaLnBrk="0" hangingPunct="0">
                    <a:spcBef>
                      <a:spcPct val="50000"/>
                    </a:spcBef>
                  </a:pPr>
                  <a:r>
                    <a:rPr lang="en-US" sz="1200" b="1" dirty="0">
                      <a:solidFill>
                        <a:srgbClr val="CC3300"/>
                      </a:solidFill>
                    </a:rPr>
                    <a:t> </a:t>
                  </a:r>
                  <a:r>
                    <a:rPr lang="en-US" sz="1400" b="1" dirty="0">
                      <a:solidFill>
                        <a:srgbClr val="CC3300"/>
                      </a:solidFill>
                    </a:rPr>
                    <a:t>Pt</a:t>
                  </a:r>
                </a:p>
              </p:txBody>
            </p:sp>
            <p:sp>
              <p:nvSpPr>
                <p:cNvPr id="1116" name="Text Box 92"/>
                <p:cNvSpPr txBox="1">
                  <a:spLocks noChangeArrowheads="1"/>
                </p:cNvSpPr>
                <p:nvPr/>
              </p:nvSpPr>
              <p:spPr bwMode="auto">
                <a:xfrm>
                  <a:off x="1835150" y="5807075"/>
                  <a:ext cx="446088" cy="307777"/>
                </a:xfrm>
                <a:prstGeom prst="rect">
                  <a:avLst/>
                </a:prstGeom>
                <a:noFill/>
                <a:ln w="12700">
                  <a:noFill/>
                  <a:miter lim="800000"/>
                  <a:headEnd/>
                  <a:tailEnd/>
                </a:ln>
              </p:spPr>
              <p:txBody>
                <a:bodyPr>
                  <a:spAutoFit/>
                </a:bodyPr>
                <a:lstStyle/>
                <a:p>
                  <a:pPr algn="r" eaLnBrk="0" hangingPunct="0">
                    <a:spcBef>
                      <a:spcPct val="50000"/>
                    </a:spcBef>
                  </a:pPr>
                  <a:r>
                    <a:rPr lang="en-US" sz="1400" b="1" dirty="0">
                      <a:solidFill>
                        <a:srgbClr val="CC3300"/>
                      </a:solidFill>
                    </a:rPr>
                    <a:t> Au</a:t>
                  </a:r>
                </a:p>
              </p:txBody>
            </p:sp>
          </p:grpSp>
        </p:grpSp>
      </p:grpSp>
      <p:sp>
        <p:nvSpPr>
          <p:cNvPr id="1052" name="Text Box 5"/>
          <p:cNvSpPr txBox="1">
            <a:spLocks noChangeArrowheads="1"/>
          </p:cNvSpPr>
          <p:nvPr/>
        </p:nvSpPr>
        <p:spPr bwMode="auto">
          <a:xfrm>
            <a:off x="8724900" y="6453188"/>
            <a:ext cx="312738" cy="369887"/>
          </a:xfrm>
          <a:prstGeom prst="rect">
            <a:avLst/>
          </a:prstGeom>
          <a:noFill/>
          <a:ln w="9525">
            <a:noFill/>
            <a:miter lim="800000"/>
            <a:headEnd/>
            <a:tailEnd/>
          </a:ln>
        </p:spPr>
        <p:txBody>
          <a:bodyPr wrap="none">
            <a:spAutoFit/>
          </a:bodyPr>
          <a:lstStyle/>
          <a:p>
            <a:r>
              <a:rPr lang="en-US" b="1">
                <a:solidFill>
                  <a:schemeClr val="bg1"/>
                </a:solidFill>
              </a:rPr>
              <a:t>3</a:t>
            </a:r>
          </a:p>
        </p:txBody>
      </p:sp>
      <p:grpSp>
        <p:nvGrpSpPr>
          <p:cNvPr id="22" name="Group 21"/>
          <p:cNvGrpSpPr/>
          <p:nvPr/>
        </p:nvGrpSpPr>
        <p:grpSpPr>
          <a:xfrm>
            <a:off x="60833" y="476250"/>
            <a:ext cx="8975217" cy="2066925"/>
            <a:chOff x="60833" y="476250"/>
            <a:chExt cx="8975217" cy="2066925"/>
          </a:xfrm>
        </p:grpSpPr>
        <p:grpSp>
          <p:nvGrpSpPr>
            <p:cNvPr id="8" name="Group 135"/>
            <p:cNvGrpSpPr>
              <a:grpSpLocks/>
            </p:cNvGrpSpPr>
            <p:nvPr/>
          </p:nvGrpSpPr>
          <p:grpSpPr bwMode="auto">
            <a:xfrm>
              <a:off x="4724399" y="549275"/>
              <a:ext cx="4311651" cy="1439863"/>
              <a:chOff x="4724037" y="548680"/>
              <a:chExt cx="4312459" cy="1440160"/>
            </a:xfrm>
          </p:grpSpPr>
          <p:pic>
            <p:nvPicPr>
              <p:cNvPr id="1069" name="Picture 22" descr="Model Au and Pt 1"/>
              <p:cNvPicPr>
                <a:picLocks noChangeAspect="1" noChangeArrowheads="1"/>
              </p:cNvPicPr>
              <p:nvPr/>
            </p:nvPicPr>
            <p:blipFill>
              <a:blip r:embed="rId10" cstate="print"/>
              <a:srcRect t="55229" r="26602" b="11351"/>
              <a:stretch>
                <a:fillRect/>
              </a:stretch>
            </p:blipFill>
            <p:spPr bwMode="auto">
              <a:xfrm>
                <a:off x="5652120" y="836712"/>
                <a:ext cx="3384376" cy="1152128"/>
              </a:xfrm>
              <a:prstGeom prst="rect">
                <a:avLst/>
              </a:prstGeom>
              <a:noFill/>
              <a:ln w="9525">
                <a:noFill/>
                <a:miter lim="800000"/>
                <a:headEnd/>
                <a:tailEnd/>
              </a:ln>
            </p:spPr>
          </p:pic>
          <p:sp>
            <p:nvSpPr>
              <p:cNvPr id="1070" name="Rectangle 13"/>
              <p:cNvSpPr>
                <a:spLocks noChangeArrowheads="1"/>
              </p:cNvSpPr>
              <p:nvPr/>
            </p:nvSpPr>
            <p:spPr bwMode="auto">
              <a:xfrm>
                <a:off x="5562395" y="548680"/>
                <a:ext cx="3113021" cy="323232"/>
              </a:xfrm>
              <a:prstGeom prst="rect">
                <a:avLst/>
              </a:prstGeom>
              <a:noFill/>
              <a:ln w="12700">
                <a:noFill/>
                <a:miter lim="800000"/>
                <a:headEnd/>
                <a:tailEnd/>
              </a:ln>
              <a:effectLst/>
            </p:spPr>
            <p:txBody>
              <a:bodyPr wrap="square">
                <a:spAutoFit/>
              </a:bodyPr>
              <a:lstStyle/>
              <a:p>
                <a:pPr algn="ctr"/>
                <a:r>
                  <a:rPr lang="en-US" sz="1500" b="1" dirty="0">
                    <a:solidFill>
                      <a:srgbClr val="C00000"/>
                    </a:solidFill>
                  </a:rPr>
                  <a:t>DOUBLE-LAYER-BY-DESIGN</a:t>
                </a:r>
              </a:p>
            </p:txBody>
          </p:sp>
          <p:sp>
            <p:nvSpPr>
              <p:cNvPr id="2" name="Rectangle 13"/>
              <p:cNvSpPr>
                <a:spLocks noChangeArrowheads="1"/>
              </p:cNvSpPr>
              <p:nvPr/>
            </p:nvSpPr>
            <p:spPr bwMode="auto">
              <a:xfrm>
                <a:off x="4932040" y="909117"/>
                <a:ext cx="792310" cy="277056"/>
              </a:xfrm>
              <a:prstGeom prst="rect">
                <a:avLst/>
              </a:prstGeom>
              <a:noFill/>
              <a:ln w="12700">
                <a:noFill/>
                <a:miter lim="800000"/>
                <a:headEnd/>
                <a:tailEnd/>
              </a:ln>
              <a:effectLst/>
            </p:spPr>
            <p:txBody>
              <a:bodyPr>
                <a:spAutoFit/>
              </a:bodyPr>
              <a:lstStyle/>
              <a:p>
                <a:pPr algn="ctr">
                  <a:defRPr/>
                </a:pPr>
                <a:r>
                  <a:rPr lang="en-US" sz="1200" b="1" dirty="0">
                    <a:solidFill>
                      <a:srgbClr val="C00000"/>
                    </a:solidFill>
                  </a:rPr>
                  <a:t>ANIONS</a:t>
                </a:r>
              </a:p>
            </p:txBody>
          </p:sp>
          <p:sp>
            <p:nvSpPr>
              <p:cNvPr id="2064" name="Rectangle 13"/>
              <p:cNvSpPr>
                <a:spLocks noChangeArrowheads="1"/>
              </p:cNvSpPr>
              <p:nvPr/>
            </p:nvSpPr>
            <p:spPr bwMode="auto">
              <a:xfrm>
                <a:off x="4724037" y="1485498"/>
                <a:ext cx="1000313" cy="277056"/>
              </a:xfrm>
              <a:prstGeom prst="rect">
                <a:avLst/>
              </a:prstGeom>
              <a:noFill/>
              <a:ln w="12700">
                <a:noFill/>
                <a:miter lim="800000"/>
                <a:headEnd/>
                <a:tailEnd/>
              </a:ln>
              <a:effectLst/>
            </p:spPr>
            <p:txBody>
              <a:bodyPr wrap="square">
                <a:spAutoFit/>
              </a:bodyPr>
              <a:lstStyle/>
              <a:p>
                <a:pPr algn="ctr">
                  <a:defRPr/>
                </a:pPr>
                <a:r>
                  <a:rPr lang="en-US" sz="1200" b="1" dirty="0">
                    <a:solidFill>
                      <a:srgbClr val="C00000"/>
                    </a:solidFill>
                  </a:rPr>
                  <a:t>CATIONS</a:t>
                </a:r>
              </a:p>
            </p:txBody>
          </p:sp>
          <p:sp>
            <p:nvSpPr>
              <p:cNvPr id="2065" name="Rectangle 13"/>
              <p:cNvSpPr>
                <a:spLocks noChangeArrowheads="1"/>
              </p:cNvSpPr>
              <p:nvPr/>
            </p:nvSpPr>
            <p:spPr bwMode="auto">
              <a:xfrm>
                <a:off x="4790724" y="1196514"/>
                <a:ext cx="1076528" cy="277056"/>
              </a:xfrm>
              <a:prstGeom prst="rect">
                <a:avLst/>
              </a:prstGeom>
              <a:noFill/>
              <a:ln w="12700">
                <a:noFill/>
                <a:miter lim="800000"/>
                <a:headEnd/>
                <a:tailEnd/>
              </a:ln>
              <a:effectLst/>
            </p:spPr>
            <p:txBody>
              <a:bodyPr wrap="square">
                <a:spAutoFit/>
              </a:bodyPr>
              <a:lstStyle/>
              <a:p>
                <a:pPr algn="ctr">
                  <a:defRPr/>
                </a:pPr>
                <a:r>
                  <a:rPr lang="en-US" sz="1200" b="1" dirty="0" smtClean="0">
                    <a:solidFill>
                      <a:srgbClr val="C00000"/>
                    </a:solidFill>
                  </a:rPr>
                  <a:t>SOLVENT</a:t>
                </a:r>
                <a:endParaRPr lang="en-US" sz="1200" b="1" dirty="0">
                  <a:solidFill>
                    <a:srgbClr val="C00000"/>
                  </a:solidFill>
                </a:endParaRPr>
              </a:p>
            </p:txBody>
          </p:sp>
        </p:grpSp>
        <p:grpSp>
          <p:nvGrpSpPr>
            <p:cNvPr id="21" name="Group 20"/>
            <p:cNvGrpSpPr/>
            <p:nvPr/>
          </p:nvGrpSpPr>
          <p:grpSpPr>
            <a:xfrm>
              <a:off x="60833" y="476250"/>
              <a:ext cx="8017955" cy="2066925"/>
              <a:chOff x="60833" y="476250"/>
              <a:chExt cx="8017955" cy="2066925"/>
            </a:xfrm>
          </p:grpSpPr>
          <p:sp>
            <p:nvSpPr>
              <p:cNvPr id="1104" name="Rectangle 9"/>
              <p:cNvSpPr>
                <a:spLocks noChangeArrowheads="1"/>
              </p:cNvSpPr>
              <p:nvPr/>
            </p:nvSpPr>
            <p:spPr bwMode="auto">
              <a:xfrm>
                <a:off x="683948" y="2204592"/>
                <a:ext cx="1511995" cy="338583"/>
              </a:xfrm>
              <a:prstGeom prst="rect">
                <a:avLst/>
              </a:prstGeom>
              <a:noFill/>
              <a:ln w="9525">
                <a:noFill/>
                <a:miter lim="800000"/>
                <a:headEnd/>
                <a:tailEnd/>
              </a:ln>
              <a:effectLst/>
            </p:spPr>
            <p:txBody>
              <a:bodyPr>
                <a:spAutoFit/>
              </a:bodyPr>
              <a:lstStyle/>
              <a:p>
                <a:pPr algn="ctr"/>
                <a:r>
                  <a:rPr lang="en-US" sz="1600" b="1" dirty="0">
                    <a:solidFill>
                      <a:srgbClr val="002060"/>
                    </a:solidFill>
                  </a:rPr>
                  <a:t>DESIGN</a:t>
                </a:r>
              </a:p>
            </p:txBody>
          </p:sp>
          <p:grpSp>
            <p:nvGrpSpPr>
              <p:cNvPr id="20" name="Group 19"/>
              <p:cNvGrpSpPr/>
              <p:nvPr/>
            </p:nvGrpSpPr>
            <p:grpSpPr>
              <a:xfrm>
                <a:off x="60833" y="476250"/>
                <a:ext cx="8017955" cy="1440235"/>
                <a:chOff x="60833" y="476250"/>
                <a:chExt cx="8017955" cy="1440235"/>
              </a:xfrm>
            </p:grpSpPr>
            <p:sp>
              <p:nvSpPr>
                <p:cNvPr id="2063" name="Line 15"/>
                <p:cNvSpPr>
                  <a:spLocks noChangeShapeType="1"/>
                </p:cNvSpPr>
                <p:nvPr/>
              </p:nvSpPr>
              <p:spPr bwMode="auto">
                <a:xfrm>
                  <a:off x="7477125" y="939800"/>
                  <a:ext cx="601663" cy="0"/>
                </a:xfrm>
                <a:prstGeom prst="line">
                  <a:avLst/>
                </a:prstGeom>
                <a:noFill/>
                <a:ln w="19050">
                  <a:solidFill>
                    <a:schemeClr val="bg1"/>
                  </a:solidFill>
                  <a:round/>
                  <a:headEnd/>
                  <a:tailEnd/>
                </a:ln>
                <a:effectLst>
                  <a:outerShdw dist="28398" dir="3806097" algn="ctr" rotWithShape="0">
                    <a:schemeClr val="bg1"/>
                  </a:outerShdw>
                </a:effectLst>
              </p:spPr>
              <p:txBody>
                <a:bodyPr wrap="none" anchor="ctr"/>
                <a:lstStyle/>
                <a:p>
                  <a:pPr>
                    <a:defRPr/>
                  </a:pPr>
                  <a:endParaRPr lang="en-US"/>
                </a:p>
              </p:txBody>
            </p:sp>
            <p:sp>
              <p:nvSpPr>
                <p:cNvPr id="1101" name="Rectangle 13"/>
                <p:cNvSpPr>
                  <a:spLocks noChangeArrowheads="1"/>
                </p:cNvSpPr>
                <p:nvPr/>
              </p:nvSpPr>
              <p:spPr bwMode="auto">
                <a:xfrm>
                  <a:off x="683948" y="476250"/>
                  <a:ext cx="2734950" cy="323165"/>
                </a:xfrm>
                <a:prstGeom prst="rect">
                  <a:avLst/>
                </a:prstGeom>
                <a:noFill/>
                <a:ln w="12700">
                  <a:noFill/>
                  <a:miter lim="800000"/>
                  <a:headEnd/>
                  <a:tailEnd/>
                </a:ln>
                <a:effectLst/>
              </p:spPr>
              <p:txBody>
                <a:bodyPr>
                  <a:spAutoFit/>
                </a:bodyPr>
                <a:lstStyle/>
                <a:p>
                  <a:pPr algn="ctr"/>
                  <a:r>
                    <a:rPr lang="en-US" sz="1500" b="1" dirty="0">
                      <a:solidFill>
                        <a:srgbClr val="C00000"/>
                      </a:solidFill>
                    </a:rPr>
                    <a:t>MATERIALS-BY-DESIGN</a:t>
                  </a:r>
                </a:p>
              </p:txBody>
            </p:sp>
            <p:pic>
              <p:nvPicPr>
                <p:cNvPr id="1102" name="Picture 62"/>
                <p:cNvPicPr>
                  <a:picLocks noChangeAspect="1" noChangeArrowheads="1"/>
                </p:cNvPicPr>
                <p:nvPr/>
              </p:nvPicPr>
              <p:blipFill>
                <a:blip r:embed="rId11" cstate="print"/>
                <a:srcRect l="52989" t="56892" r="13870" b="10422"/>
                <a:stretch>
                  <a:fillRect/>
                </a:stretch>
              </p:blipFill>
              <p:spPr bwMode="auto">
                <a:xfrm>
                  <a:off x="1259946" y="834361"/>
                  <a:ext cx="1079376" cy="1070639"/>
                </a:xfrm>
                <a:prstGeom prst="rect">
                  <a:avLst/>
                </a:prstGeom>
                <a:noFill/>
                <a:ln w="9525">
                  <a:solidFill>
                    <a:schemeClr val="tx1"/>
                  </a:solidFill>
                  <a:miter lim="800000"/>
                  <a:headEnd/>
                  <a:tailEnd/>
                </a:ln>
              </p:spPr>
            </p:pic>
            <p:pic>
              <p:nvPicPr>
                <p:cNvPr id="1103" name="Picture 63"/>
                <p:cNvPicPr preferRelativeResize="0">
                  <a:picLocks noChangeArrowheads="1"/>
                </p:cNvPicPr>
                <p:nvPr/>
              </p:nvPicPr>
              <p:blipFill>
                <a:blip r:embed="rId12" cstate="print"/>
                <a:srcRect l="8768" t="6384" r="12383" b="11876"/>
                <a:stretch>
                  <a:fillRect/>
                </a:stretch>
              </p:blipFill>
              <p:spPr bwMode="auto">
                <a:xfrm>
                  <a:off x="60833" y="836321"/>
                  <a:ext cx="1080963" cy="1080164"/>
                </a:xfrm>
                <a:prstGeom prst="rect">
                  <a:avLst/>
                </a:prstGeom>
                <a:noFill/>
                <a:ln w="9525">
                  <a:solidFill>
                    <a:schemeClr val="tx1"/>
                  </a:solidFill>
                  <a:miter lim="800000"/>
                  <a:headEnd/>
                  <a:tailEnd/>
                </a:ln>
              </p:spPr>
            </p:pic>
            <p:graphicFrame>
              <p:nvGraphicFramePr>
                <p:cNvPr id="1026" name="Object 2"/>
                <p:cNvGraphicFramePr>
                  <a:graphicFrameLocks noChangeAspect="1"/>
                </p:cNvGraphicFramePr>
                <p:nvPr>
                  <p:extLst>
                    <p:ext uri="{D42A27DB-BD31-4B8C-83A1-F6EECF244321}">
                      <p14:modId xmlns:p14="http://schemas.microsoft.com/office/powerpoint/2010/main" val="243406940"/>
                    </p:ext>
                  </p:extLst>
                </p:nvPr>
              </p:nvGraphicFramePr>
              <p:xfrm>
                <a:off x="2411942" y="836321"/>
                <a:ext cx="1151996" cy="1079593"/>
              </p:xfrm>
              <a:graphic>
                <a:graphicData uri="http://schemas.openxmlformats.org/presentationml/2006/ole">
                  <mc:AlternateContent xmlns:mc="http://schemas.openxmlformats.org/markup-compatibility/2006">
                    <mc:Choice xmlns:v="urn:schemas-microsoft-com:vml" Requires="v">
                      <p:oleObj spid="_x0000_s2086" r:id="rId13" imgW="5213909" imgH="2000707" progId="">
                        <p:embed/>
                      </p:oleObj>
                    </mc:Choice>
                    <mc:Fallback>
                      <p:oleObj r:id="rId13" imgW="5213909" imgH="2000707" progId="">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l="7121" t="19164" r="64838" b="10649"/>
                            <a:stretch>
                              <a:fillRect/>
                            </a:stretch>
                          </p:blipFill>
                          <p:spPr bwMode="auto">
                            <a:xfrm>
                              <a:off x="2411942" y="836321"/>
                              <a:ext cx="1151996" cy="107959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00CC99"/>
                                  </a:solidFill>
                                </a14:hiddenFill>
                              </a:ext>
                            </a:extLst>
                          </p:spPr>
                        </p:pic>
                      </p:oleObj>
                    </mc:Fallback>
                  </mc:AlternateContent>
                </a:graphicData>
              </a:graphic>
            </p:graphicFrame>
            <p:grpSp>
              <p:nvGrpSpPr>
                <p:cNvPr id="7" name="Group 134"/>
                <p:cNvGrpSpPr>
                  <a:grpSpLocks/>
                </p:cNvGrpSpPr>
                <p:nvPr/>
              </p:nvGrpSpPr>
              <p:grpSpPr bwMode="auto">
                <a:xfrm>
                  <a:off x="3316863" y="908050"/>
                  <a:ext cx="1524311" cy="853263"/>
                  <a:chOff x="3316673" y="908720"/>
                  <a:chExt cx="1525188" cy="852057"/>
                </a:xfrm>
              </p:grpSpPr>
              <p:sp>
                <p:nvSpPr>
                  <p:cNvPr id="2066" name="Rectangle 13"/>
                  <p:cNvSpPr>
                    <a:spLocks noChangeArrowheads="1"/>
                  </p:cNvSpPr>
                  <p:nvPr/>
                </p:nvSpPr>
                <p:spPr bwMode="auto">
                  <a:xfrm>
                    <a:off x="3511903" y="908720"/>
                    <a:ext cx="908140" cy="276608"/>
                  </a:xfrm>
                  <a:prstGeom prst="rect">
                    <a:avLst/>
                  </a:prstGeom>
                  <a:noFill/>
                  <a:ln w="12700">
                    <a:noFill/>
                    <a:miter lim="800000"/>
                    <a:headEnd/>
                    <a:tailEnd/>
                  </a:ln>
                  <a:effectLst/>
                </p:spPr>
                <p:txBody>
                  <a:bodyPr wrap="square">
                    <a:spAutoFit/>
                  </a:bodyPr>
                  <a:lstStyle/>
                  <a:p>
                    <a:pPr algn="ctr">
                      <a:defRPr/>
                    </a:pPr>
                    <a:r>
                      <a:rPr lang="en-US" sz="1200" b="1" dirty="0">
                        <a:solidFill>
                          <a:srgbClr val="C00000"/>
                        </a:solidFill>
                      </a:rPr>
                      <a:t>METALS</a:t>
                    </a:r>
                  </a:p>
                </p:txBody>
              </p:sp>
              <p:sp>
                <p:nvSpPr>
                  <p:cNvPr id="2067" name="Rectangle 13"/>
                  <p:cNvSpPr>
                    <a:spLocks noChangeArrowheads="1"/>
                  </p:cNvSpPr>
                  <p:nvPr/>
                </p:nvSpPr>
                <p:spPr bwMode="auto">
                  <a:xfrm>
                    <a:off x="3428873" y="1197237"/>
                    <a:ext cx="1412988" cy="276608"/>
                  </a:xfrm>
                  <a:prstGeom prst="rect">
                    <a:avLst/>
                  </a:prstGeom>
                  <a:noFill/>
                  <a:ln w="12700">
                    <a:noFill/>
                    <a:miter lim="800000"/>
                    <a:headEnd/>
                    <a:tailEnd/>
                  </a:ln>
                  <a:effectLst/>
                </p:spPr>
                <p:txBody>
                  <a:bodyPr wrap="square">
                    <a:spAutoFit/>
                  </a:bodyPr>
                  <a:lstStyle/>
                  <a:p>
                    <a:pPr algn="ctr">
                      <a:defRPr/>
                    </a:pPr>
                    <a:r>
                      <a:rPr lang="en-US" sz="1200" b="1" dirty="0" smtClean="0">
                        <a:solidFill>
                          <a:srgbClr val="C00000"/>
                        </a:solidFill>
                      </a:rPr>
                      <a:t>METAL OXIDES</a:t>
                    </a:r>
                    <a:endParaRPr lang="en-US" sz="1200" b="1" dirty="0">
                      <a:solidFill>
                        <a:srgbClr val="C00000"/>
                      </a:solidFill>
                    </a:endParaRPr>
                  </a:p>
                </p:txBody>
              </p:sp>
              <p:sp>
                <p:nvSpPr>
                  <p:cNvPr id="2068" name="Rectangle 13"/>
                  <p:cNvSpPr>
                    <a:spLocks noChangeArrowheads="1"/>
                  </p:cNvSpPr>
                  <p:nvPr/>
                </p:nvSpPr>
                <p:spPr bwMode="auto">
                  <a:xfrm>
                    <a:off x="3316673" y="1484169"/>
                    <a:ext cx="1151598" cy="276608"/>
                  </a:xfrm>
                  <a:prstGeom prst="rect">
                    <a:avLst/>
                  </a:prstGeom>
                  <a:noFill/>
                  <a:ln w="12700">
                    <a:noFill/>
                    <a:miter lim="800000"/>
                    <a:headEnd/>
                    <a:tailEnd/>
                  </a:ln>
                  <a:effectLst/>
                </p:spPr>
                <p:txBody>
                  <a:bodyPr>
                    <a:spAutoFit/>
                  </a:bodyPr>
                  <a:lstStyle/>
                  <a:p>
                    <a:pPr algn="ctr">
                      <a:defRPr/>
                    </a:pPr>
                    <a:r>
                      <a:rPr lang="en-US" sz="1200" b="1" dirty="0">
                        <a:solidFill>
                          <a:srgbClr val="C00000"/>
                        </a:solidFill>
                      </a:rPr>
                      <a:t>OXIDES</a:t>
                    </a:r>
                  </a:p>
                </p:txBody>
              </p:sp>
            </p:grpSp>
            <p:sp>
              <p:nvSpPr>
                <p:cNvPr id="82" name="TextBox 81"/>
                <p:cNvSpPr txBox="1"/>
                <p:nvPr/>
              </p:nvSpPr>
              <p:spPr>
                <a:xfrm>
                  <a:off x="105283" y="838200"/>
                  <a:ext cx="670376" cy="307777"/>
                </a:xfrm>
                <a:prstGeom prst="rect">
                  <a:avLst/>
                </a:prstGeom>
                <a:noFill/>
              </p:spPr>
              <p:txBody>
                <a:bodyPr wrap="none" rtlCol="0">
                  <a:spAutoFit/>
                </a:bodyPr>
                <a:lstStyle/>
                <a:p>
                  <a:r>
                    <a:rPr lang="en-US" sz="1400" b="1" dirty="0" smtClean="0">
                      <a:solidFill>
                        <a:srgbClr val="FFFF00"/>
                      </a:solidFill>
                    </a:rPr>
                    <a:t>Single </a:t>
                  </a:r>
                  <a:endParaRPr lang="en-US" sz="1400" b="1" dirty="0">
                    <a:solidFill>
                      <a:srgbClr val="FFFF00"/>
                    </a:solidFill>
                  </a:endParaRPr>
                </a:p>
              </p:txBody>
            </p:sp>
            <p:sp>
              <p:nvSpPr>
                <p:cNvPr id="83" name="TextBox 82"/>
                <p:cNvSpPr txBox="1"/>
                <p:nvPr/>
              </p:nvSpPr>
              <p:spPr>
                <a:xfrm>
                  <a:off x="257683" y="990600"/>
                  <a:ext cx="764055" cy="307777"/>
                </a:xfrm>
                <a:prstGeom prst="rect">
                  <a:avLst/>
                </a:prstGeom>
                <a:noFill/>
              </p:spPr>
              <p:txBody>
                <a:bodyPr wrap="none" rtlCol="0">
                  <a:spAutoFit/>
                </a:bodyPr>
                <a:lstStyle/>
                <a:p>
                  <a:r>
                    <a:rPr lang="en-US" sz="1400" b="1" dirty="0" smtClean="0">
                      <a:solidFill>
                        <a:srgbClr val="FFFF00"/>
                      </a:solidFill>
                    </a:rPr>
                    <a:t>Crystals</a:t>
                  </a:r>
                  <a:endParaRPr lang="en-US" sz="1400" b="1" dirty="0">
                    <a:solidFill>
                      <a:srgbClr val="FFFF00"/>
                    </a:solidFill>
                  </a:endParaRPr>
                </a:p>
              </p:txBody>
            </p:sp>
            <p:sp>
              <p:nvSpPr>
                <p:cNvPr id="84" name="TextBox 83"/>
                <p:cNvSpPr txBox="1"/>
                <p:nvPr/>
              </p:nvSpPr>
              <p:spPr>
                <a:xfrm>
                  <a:off x="2667000" y="835223"/>
                  <a:ext cx="545919" cy="307777"/>
                </a:xfrm>
                <a:prstGeom prst="rect">
                  <a:avLst/>
                </a:prstGeom>
                <a:noFill/>
              </p:spPr>
              <p:txBody>
                <a:bodyPr wrap="none" rtlCol="0">
                  <a:spAutoFit/>
                </a:bodyPr>
                <a:lstStyle/>
                <a:p>
                  <a:r>
                    <a:rPr lang="en-US" sz="1400" b="1" dirty="0" smtClean="0">
                      <a:solidFill>
                        <a:srgbClr val="FFFF00"/>
                      </a:solidFill>
                    </a:rPr>
                    <a:t>Real </a:t>
                  </a:r>
                  <a:endParaRPr lang="en-US" sz="1400" b="1" dirty="0">
                    <a:solidFill>
                      <a:srgbClr val="FFFF00"/>
                    </a:solidFill>
                  </a:endParaRPr>
                </a:p>
              </p:txBody>
            </p:sp>
            <p:sp>
              <p:nvSpPr>
                <p:cNvPr id="85" name="TextBox 84"/>
                <p:cNvSpPr txBox="1"/>
                <p:nvPr/>
              </p:nvSpPr>
              <p:spPr>
                <a:xfrm>
                  <a:off x="2772283" y="987623"/>
                  <a:ext cx="583814" cy="307777"/>
                </a:xfrm>
                <a:prstGeom prst="rect">
                  <a:avLst/>
                </a:prstGeom>
                <a:noFill/>
              </p:spPr>
              <p:txBody>
                <a:bodyPr wrap="none" rtlCol="0">
                  <a:spAutoFit/>
                </a:bodyPr>
                <a:lstStyle/>
                <a:p>
                  <a:r>
                    <a:rPr lang="en-US" sz="1400" b="1" dirty="0" err="1" smtClean="0">
                      <a:solidFill>
                        <a:srgbClr val="FFFF00"/>
                      </a:solidFill>
                    </a:rPr>
                    <a:t>Nano</a:t>
                  </a:r>
                  <a:endParaRPr lang="en-US" sz="1400" b="1" dirty="0">
                    <a:solidFill>
                      <a:srgbClr val="FFFF00"/>
                    </a:solidFill>
                  </a:endParaRPr>
                </a:p>
              </p:txBody>
            </p:sp>
            <p:sp>
              <p:nvSpPr>
                <p:cNvPr id="86" name="TextBox 85"/>
                <p:cNvSpPr txBox="1"/>
                <p:nvPr/>
              </p:nvSpPr>
              <p:spPr>
                <a:xfrm>
                  <a:off x="1447800" y="835223"/>
                  <a:ext cx="668773" cy="307777"/>
                </a:xfrm>
                <a:prstGeom prst="rect">
                  <a:avLst/>
                </a:prstGeom>
                <a:noFill/>
              </p:spPr>
              <p:txBody>
                <a:bodyPr wrap="none" rtlCol="0">
                  <a:spAutoFit/>
                </a:bodyPr>
                <a:lstStyle/>
                <a:p>
                  <a:r>
                    <a:rPr lang="en-US" sz="1400" b="1" dirty="0" smtClean="0">
                      <a:solidFill>
                        <a:srgbClr val="FFFF00"/>
                      </a:solidFill>
                    </a:rPr>
                    <a:t>Model</a:t>
                  </a:r>
                  <a:endParaRPr lang="en-US" sz="1400" b="1" dirty="0">
                    <a:solidFill>
                      <a:srgbClr val="FFFF00"/>
                    </a:solidFill>
                  </a:endParaRPr>
                </a:p>
              </p:txBody>
            </p:sp>
            <p:sp>
              <p:nvSpPr>
                <p:cNvPr id="87" name="TextBox 86"/>
                <p:cNvSpPr txBox="1"/>
                <p:nvPr/>
              </p:nvSpPr>
              <p:spPr>
                <a:xfrm>
                  <a:off x="1553083" y="975748"/>
                  <a:ext cx="583814" cy="307777"/>
                </a:xfrm>
                <a:prstGeom prst="rect">
                  <a:avLst/>
                </a:prstGeom>
                <a:noFill/>
              </p:spPr>
              <p:txBody>
                <a:bodyPr wrap="none" rtlCol="0">
                  <a:spAutoFit/>
                </a:bodyPr>
                <a:lstStyle/>
                <a:p>
                  <a:r>
                    <a:rPr lang="en-US" sz="1400" b="1" dirty="0" err="1" smtClean="0">
                      <a:solidFill>
                        <a:srgbClr val="FFFF00"/>
                      </a:solidFill>
                    </a:rPr>
                    <a:t>Nano</a:t>
                  </a:r>
                  <a:endParaRPr lang="en-US" sz="1400" b="1" dirty="0">
                    <a:solidFill>
                      <a:srgbClr val="FFFF00"/>
                    </a:solidFill>
                  </a:endParaRPr>
                </a:p>
              </p:txBody>
            </p:sp>
          </p:grpSp>
        </p:grpSp>
      </p:grpSp>
      <p:grpSp>
        <p:nvGrpSpPr>
          <p:cNvPr id="24" name="Group 23"/>
          <p:cNvGrpSpPr/>
          <p:nvPr/>
        </p:nvGrpSpPr>
        <p:grpSpPr>
          <a:xfrm>
            <a:off x="69850" y="2205038"/>
            <a:ext cx="5438775" cy="2376487"/>
            <a:chOff x="69850" y="2205038"/>
            <a:chExt cx="5438775" cy="2376487"/>
          </a:xfrm>
        </p:grpSpPr>
        <p:sp>
          <p:nvSpPr>
            <p:cNvPr id="1077" name="Line 24"/>
            <p:cNvSpPr>
              <a:spLocks noChangeShapeType="1"/>
            </p:cNvSpPr>
            <p:nvPr/>
          </p:nvSpPr>
          <p:spPr bwMode="auto">
            <a:xfrm flipV="1">
              <a:off x="69850" y="4581525"/>
              <a:ext cx="4481513" cy="0"/>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endParaRPr lang="en-US"/>
            </a:p>
          </p:txBody>
        </p:sp>
        <p:grpSp>
          <p:nvGrpSpPr>
            <p:cNvPr id="17" name="Group 90"/>
            <p:cNvGrpSpPr/>
            <p:nvPr/>
          </p:nvGrpSpPr>
          <p:grpSpPr>
            <a:xfrm>
              <a:off x="107950" y="2205038"/>
              <a:ext cx="5400675" cy="2364927"/>
              <a:chOff x="107950" y="2205038"/>
              <a:chExt cx="5400675" cy="2364927"/>
            </a:xfrm>
          </p:grpSpPr>
          <p:grpSp>
            <p:nvGrpSpPr>
              <p:cNvPr id="18" name="Group 137"/>
              <p:cNvGrpSpPr>
                <a:grpSpLocks/>
              </p:cNvGrpSpPr>
              <p:nvPr/>
            </p:nvGrpSpPr>
            <p:grpSpPr bwMode="auto">
              <a:xfrm>
                <a:off x="107950" y="2205038"/>
                <a:ext cx="5400675" cy="2364927"/>
                <a:chOff x="107504" y="2204864"/>
                <a:chExt cx="5400600" cy="2365271"/>
              </a:xfrm>
            </p:grpSpPr>
            <p:sp>
              <p:nvSpPr>
                <p:cNvPr id="1088" name="Line 25"/>
                <p:cNvSpPr>
                  <a:spLocks noChangeShapeType="1"/>
                </p:cNvSpPr>
                <p:nvPr/>
              </p:nvSpPr>
              <p:spPr bwMode="auto">
                <a:xfrm flipV="1">
                  <a:off x="4644008" y="2924944"/>
                  <a:ext cx="0" cy="1512168"/>
                </a:xfrm>
                <a:prstGeom prst="line">
                  <a:avLst/>
                </a:prstGeom>
                <a:ln>
                  <a:headEnd/>
                  <a:tailEnd/>
                </a:ln>
              </p:spPr>
              <p:style>
                <a:lnRef idx="1">
                  <a:schemeClr val="accent1"/>
                </a:lnRef>
                <a:fillRef idx="0">
                  <a:schemeClr val="accent1"/>
                </a:fillRef>
                <a:effectRef idx="0">
                  <a:schemeClr val="accent1"/>
                </a:effectRef>
                <a:fontRef idx="minor">
                  <a:schemeClr val="tx1"/>
                </a:fontRef>
              </p:style>
              <p:txBody>
                <a:bodyPr/>
                <a:lstStyle/>
                <a:p>
                  <a:endParaRPr lang="en-US"/>
                </a:p>
              </p:txBody>
            </p:sp>
            <p:pic>
              <p:nvPicPr>
                <p:cNvPr id="1089" name="Picture 21" descr="chamber"/>
                <p:cNvPicPr>
                  <a:picLocks noChangeAspect="1" noChangeArrowheads="1"/>
                </p:cNvPicPr>
                <p:nvPr/>
              </p:nvPicPr>
              <p:blipFill>
                <a:blip r:embed="rId15" cstate="print"/>
                <a:srcRect l="25008" t="25200" r="25008" b="24815"/>
                <a:stretch>
                  <a:fillRect/>
                </a:stretch>
              </p:blipFill>
              <p:spPr bwMode="auto">
                <a:xfrm>
                  <a:off x="124433" y="3068960"/>
                  <a:ext cx="991183" cy="1008112"/>
                </a:xfrm>
                <a:prstGeom prst="rect">
                  <a:avLst/>
                </a:prstGeom>
                <a:noFill/>
                <a:ln w="25400">
                  <a:solidFill>
                    <a:schemeClr val="tx1"/>
                  </a:solidFill>
                  <a:miter lim="800000"/>
                  <a:headEnd/>
                  <a:tailEnd/>
                </a:ln>
              </p:spPr>
            </p:pic>
            <p:sp>
              <p:nvSpPr>
                <p:cNvPr id="1090" name="Text Box 22"/>
                <p:cNvSpPr txBox="1">
                  <a:spLocks noChangeArrowheads="1"/>
                </p:cNvSpPr>
                <p:nvPr/>
              </p:nvSpPr>
              <p:spPr bwMode="auto">
                <a:xfrm>
                  <a:off x="107504" y="4221088"/>
                  <a:ext cx="647700" cy="307822"/>
                </a:xfrm>
                <a:prstGeom prst="rect">
                  <a:avLst/>
                </a:prstGeom>
                <a:noFill/>
                <a:ln w="12700">
                  <a:noFill/>
                  <a:miter lim="800000"/>
                  <a:headEnd/>
                  <a:tailEnd/>
                </a:ln>
              </p:spPr>
              <p:txBody>
                <a:bodyPr>
                  <a:spAutoFit/>
                </a:bodyPr>
                <a:lstStyle/>
                <a:p>
                  <a:pPr algn="r" eaLnBrk="0" hangingPunct="0">
                    <a:spcBef>
                      <a:spcPct val="50000"/>
                    </a:spcBef>
                  </a:pPr>
                  <a:r>
                    <a:rPr lang="en-US" sz="1400" b="1" dirty="0">
                      <a:solidFill>
                        <a:srgbClr val="990000"/>
                      </a:solidFill>
                    </a:rPr>
                    <a:t>UHV</a:t>
                  </a:r>
                </a:p>
              </p:txBody>
            </p:sp>
            <p:pic>
              <p:nvPicPr>
                <p:cNvPr id="1091" name="Picture 55" descr="FTIRcellOriginal"/>
                <p:cNvPicPr>
                  <a:picLocks noChangeAspect="1" noChangeArrowheads="1"/>
                </p:cNvPicPr>
                <p:nvPr/>
              </p:nvPicPr>
              <p:blipFill>
                <a:blip r:embed="rId16" cstate="print"/>
                <a:srcRect b="7420"/>
                <a:stretch>
                  <a:fillRect/>
                </a:stretch>
              </p:blipFill>
              <p:spPr bwMode="auto">
                <a:xfrm>
                  <a:off x="2411760" y="3068960"/>
                  <a:ext cx="1011237" cy="996950"/>
                </a:xfrm>
                <a:prstGeom prst="rect">
                  <a:avLst/>
                </a:prstGeom>
                <a:noFill/>
                <a:ln w="9525">
                  <a:noFill/>
                  <a:miter lim="800000"/>
                  <a:headEnd/>
                  <a:tailEnd/>
                </a:ln>
              </p:spPr>
            </p:pic>
            <p:sp>
              <p:nvSpPr>
                <p:cNvPr id="1092" name="Text Box 56"/>
                <p:cNvSpPr txBox="1">
                  <a:spLocks noChangeArrowheads="1"/>
                </p:cNvSpPr>
                <p:nvPr/>
              </p:nvSpPr>
              <p:spPr bwMode="auto">
                <a:xfrm>
                  <a:off x="2483768" y="4149080"/>
                  <a:ext cx="576064" cy="277039"/>
                </a:xfrm>
                <a:prstGeom prst="rect">
                  <a:avLst/>
                </a:prstGeom>
                <a:noFill/>
                <a:ln w="12700">
                  <a:noFill/>
                  <a:miter lim="800000"/>
                  <a:headEnd/>
                  <a:tailEnd/>
                </a:ln>
              </p:spPr>
              <p:txBody>
                <a:bodyPr>
                  <a:spAutoFit/>
                </a:bodyPr>
                <a:lstStyle/>
                <a:p>
                  <a:pPr algn="r" eaLnBrk="0" hangingPunct="0">
                    <a:spcBef>
                      <a:spcPct val="50000"/>
                    </a:spcBef>
                  </a:pPr>
                  <a:r>
                    <a:rPr lang="en-US" sz="1200" b="1" dirty="0">
                      <a:solidFill>
                        <a:srgbClr val="990000"/>
                      </a:solidFill>
                    </a:rPr>
                    <a:t>FTIR</a:t>
                  </a:r>
                </a:p>
              </p:txBody>
            </p:sp>
            <p:sp>
              <p:nvSpPr>
                <p:cNvPr id="1093" name="Text Box 53"/>
                <p:cNvSpPr txBox="1">
                  <a:spLocks noChangeArrowheads="1"/>
                </p:cNvSpPr>
                <p:nvPr/>
              </p:nvSpPr>
              <p:spPr bwMode="auto">
                <a:xfrm>
                  <a:off x="1259632" y="4149080"/>
                  <a:ext cx="648072" cy="277039"/>
                </a:xfrm>
                <a:prstGeom prst="rect">
                  <a:avLst/>
                </a:prstGeom>
                <a:noFill/>
                <a:ln w="12700">
                  <a:noFill/>
                  <a:miter lim="800000"/>
                  <a:headEnd/>
                  <a:tailEnd/>
                </a:ln>
              </p:spPr>
              <p:txBody>
                <a:bodyPr>
                  <a:spAutoFit/>
                </a:bodyPr>
                <a:lstStyle/>
                <a:p>
                  <a:pPr algn="r" eaLnBrk="0" hangingPunct="0">
                    <a:spcBef>
                      <a:spcPct val="50000"/>
                    </a:spcBef>
                  </a:pPr>
                  <a:r>
                    <a:rPr lang="en-US" sz="1200" b="1" dirty="0" smtClean="0">
                      <a:solidFill>
                        <a:srgbClr val="990000"/>
                      </a:solidFill>
                    </a:rPr>
                    <a:t>SXRD</a:t>
                  </a:r>
                  <a:endParaRPr lang="en-US" sz="1200" b="1" dirty="0">
                    <a:solidFill>
                      <a:srgbClr val="990000"/>
                    </a:solidFill>
                  </a:endParaRPr>
                </a:p>
              </p:txBody>
            </p:sp>
            <p:sp>
              <p:nvSpPr>
                <p:cNvPr id="1095" name="Text Box 53"/>
                <p:cNvSpPr txBox="1">
                  <a:spLocks noChangeArrowheads="1"/>
                </p:cNvSpPr>
                <p:nvPr/>
              </p:nvSpPr>
              <p:spPr bwMode="auto">
                <a:xfrm>
                  <a:off x="971600" y="4293096"/>
                  <a:ext cx="1088504" cy="277039"/>
                </a:xfrm>
                <a:prstGeom prst="rect">
                  <a:avLst/>
                </a:prstGeom>
                <a:noFill/>
                <a:ln w="12700">
                  <a:noFill/>
                  <a:miter lim="800000"/>
                  <a:headEnd/>
                  <a:tailEnd/>
                </a:ln>
              </p:spPr>
              <p:txBody>
                <a:bodyPr>
                  <a:spAutoFit/>
                </a:bodyPr>
                <a:lstStyle/>
                <a:p>
                  <a:pPr algn="r" eaLnBrk="0" hangingPunct="0">
                    <a:spcBef>
                      <a:spcPct val="50000"/>
                    </a:spcBef>
                  </a:pPr>
                  <a:r>
                    <a:rPr lang="en-US" sz="1100" b="1" dirty="0">
                      <a:solidFill>
                        <a:srgbClr val="990000"/>
                      </a:solidFill>
                    </a:rPr>
                    <a:t>   </a:t>
                  </a:r>
                  <a:r>
                    <a:rPr lang="en-US" sz="1200" b="1" dirty="0">
                      <a:solidFill>
                        <a:srgbClr val="990000"/>
                      </a:solidFill>
                    </a:rPr>
                    <a:t>STM/AFM</a:t>
                  </a:r>
                </a:p>
              </p:txBody>
            </p:sp>
            <p:sp>
              <p:nvSpPr>
                <p:cNvPr id="1096" name="Text Box 56"/>
                <p:cNvSpPr txBox="1">
                  <a:spLocks noChangeArrowheads="1"/>
                </p:cNvSpPr>
                <p:nvPr/>
              </p:nvSpPr>
              <p:spPr bwMode="auto">
                <a:xfrm>
                  <a:off x="2339752" y="4293096"/>
                  <a:ext cx="855712" cy="277039"/>
                </a:xfrm>
                <a:prstGeom prst="rect">
                  <a:avLst/>
                </a:prstGeom>
                <a:noFill/>
                <a:ln w="12700">
                  <a:noFill/>
                  <a:miter lim="800000"/>
                  <a:headEnd/>
                  <a:tailEnd/>
                </a:ln>
              </p:spPr>
              <p:txBody>
                <a:bodyPr>
                  <a:spAutoFit/>
                </a:bodyPr>
                <a:lstStyle/>
                <a:p>
                  <a:pPr algn="r" eaLnBrk="0" hangingPunct="0">
                    <a:spcBef>
                      <a:spcPct val="50000"/>
                    </a:spcBef>
                  </a:pPr>
                  <a:r>
                    <a:rPr lang="en-US" sz="1200" b="1" dirty="0">
                      <a:solidFill>
                        <a:srgbClr val="990000"/>
                      </a:solidFill>
                    </a:rPr>
                    <a:t> RAMAN</a:t>
                  </a:r>
                </a:p>
              </p:txBody>
            </p:sp>
            <p:pic>
              <p:nvPicPr>
                <p:cNvPr id="1097" name="Picture 6"/>
                <p:cNvPicPr>
                  <a:picLocks noChangeAspect="1" noChangeArrowheads="1"/>
                </p:cNvPicPr>
                <p:nvPr/>
              </p:nvPicPr>
              <p:blipFill>
                <a:blip r:embed="rId17" cstate="print"/>
                <a:srcRect t="7069" b="22238"/>
                <a:stretch>
                  <a:fillRect/>
                </a:stretch>
              </p:blipFill>
              <p:spPr bwMode="auto">
                <a:xfrm>
                  <a:off x="3419872" y="3140968"/>
                  <a:ext cx="1152326" cy="792088"/>
                </a:xfrm>
                <a:prstGeom prst="rect">
                  <a:avLst/>
                </a:prstGeom>
                <a:noFill/>
                <a:ln w="9525">
                  <a:noFill/>
                  <a:miter lim="800000"/>
                  <a:headEnd/>
                  <a:tailEnd/>
                </a:ln>
              </p:spPr>
            </p:pic>
            <p:sp>
              <p:nvSpPr>
                <p:cNvPr id="1098" name="Text Box 57"/>
                <p:cNvSpPr txBox="1">
                  <a:spLocks noChangeArrowheads="1"/>
                </p:cNvSpPr>
                <p:nvPr/>
              </p:nvSpPr>
              <p:spPr bwMode="auto">
                <a:xfrm>
                  <a:off x="3491880" y="4149080"/>
                  <a:ext cx="791766" cy="276999"/>
                </a:xfrm>
                <a:prstGeom prst="rect">
                  <a:avLst/>
                </a:prstGeom>
                <a:noFill/>
                <a:ln w="12700">
                  <a:noFill/>
                  <a:miter lim="800000"/>
                  <a:headEnd/>
                  <a:tailEnd/>
                </a:ln>
              </p:spPr>
              <p:txBody>
                <a:bodyPr>
                  <a:spAutoFit/>
                </a:bodyPr>
                <a:lstStyle/>
                <a:p>
                  <a:pPr algn="r" eaLnBrk="0" hangingPunct="0">
                    <a:spcBef>
                      <a:spcPct val="50000"/>
                    </a:spcBef>
                  </a:pPr>
                  <a:r>
                    <a:rPr lang="en-US" sz="1200" b="1" dirty="0">
                      <a:solidFill>
                        <a:srgbClr val="990000"/>
                      </a:solidFill>
                    </a:rPr>
                    <a:t> HRTEM</a:t>
                  </a:r>
                </a:p>
              </p:txBody>
            </p:sp>
            <p:sp>
              <p:nvSpPr>
                <p:cNvPr id="1099" name="Rectangle 9"/>
                <p:cNvSpPr>
                  <a:spLocks noChangeArrowheads="1"/>
                </p:cNvSpPr>
                <p:nvPr/>
              </p:nvSpPr>
              <p:spPr bwMode="auto">
                <a:xfrm>
                  <a:off x="3347864" y="2204864"/>
                  <a:ext cx="2160240" cy="338554"/>
                </a:xfrm>
                <a:prstGeom prst="rect">
                  <a:avLst/>
                </a:prstGeom>
                <a:noFill/>
                <a:ln w="9525">
                  <a:noFill/>
                  <a:miter lim="800000"/>
                  <a:headEnd/>
                  <a:tailEnd/>
                </a:ln>
                <a:effectLst/>
              </p:spPr>
              <p:txBody>
                <a:bodyPr>
                  <a:spAutoFit/>
                </a:bodyPr>
                <a:lstStyle/>
                <a:p>
                  <a:pPr algn="ctr"/>
                  <a:r>
                    <a:rPr lang="en-US" sz="1600" b="1" dirty="0">
                      <a:solidFill>
                        <a:srgbClr val="002060"/>
                      </a:solidFill>
                    </a:rPr>
                    <a:t> –– CHARACTERIZE</a:t>
                  </a:r>
                </a:p>
              </p:txBody>
            </p:sp>
            <p:sp>
              <p:nvSpPr>
                <p:cNvPr id="1100" name="Rectangle 13"/>
                <p:cNvSpPr>
                  <a:spLocks noChangeArrowheads="1"/>
                </p:cNvSpPr>
                <p:nvPr/>
              </p:nvSpPr>
              <p:spPr bwMode="auto">
                <a:xfrm>
                  <a:off x="380550" y="2564904"/>
                  <a:ext cx="3687394" cy="323212"/>
                </a:xfrm>
                <a:prstGeom prst="rect">
                  <a:avLst/>
                </a:prstGeom>
                <a:noFill/>
                <a:ln w="12700">
                  <a:noFill/>
                  <a:miter lim="800000"/>
                  <a:headEnd/>
                  <a:tailEnd/>
                </a:ln>
                <a:effectLst/>
              </p:spPr>
              <p:txBody>
                <a:bodyPr wrap="square">
                  <a:spAutoFit/>
                </a:bodyPr>
                <a:lstStyle/>
                <a:p>
                  <a:pPr algn="ctr"/>
                  <a:r>
                    <a:rPr lang="en-US" sz="1500" b="1" dirty="0" smtClean="0">
                      <a:solidFill>
                        <a:srgbClr val="C00000"/>
                      </a:solidFill>
                    </a:rPr>
                    <a:t>CHARACTERIZATION </a:t>
                  </a:r>
                  <a:r>
                    <a:rPr lang="en-US" sz="1500" b="1" dirty="0">
                      <a:solidFill>
                        <a:srgbClr val="C00000"/>
                      </a:solidFill>
                    </a:rPr>
                    <a:t>METHODS</a:t>
                  </a:r>
                </a:p>
              </p:txBody>
            </p:sp>
          </p:grpSp>
          <p:pic>
            <p:nvPicPr>
              <p:cNvPr id="90" name="Picture 3" descr="Fig 1"/>
              <p:cNvPicPr>
                <a:picLocks noChangeAspect="1" noChangeArrowheads="1"/>
              </p:cNvPicPr>
              <p:nvPr/>
            </p:nvPicPr>
            <p:blipFill>
              <a:blip r:embed="rId18" cstate="print"/>
              <a:srcRect l="26221" t="31172" r="25045" b="15416"/>
              <a:stretch>
                <a:fillRect/>
              </a:stretch>
            </p:blipFill>
            <p:spPr bwMode="auto">
              <a:xfrm>
                <a:off x="1295400" y="3065832"/>
                <a:ext cx="984186" cy="9906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
        <p:nvSpPr>
          <p:cNvPr id="91" name="TextBox 90"/>
          <p:cNvSpPr txBox="1"/>
          <p:nvPr/>
        </p:nvSpPr>
        <p:spPr>
          <a:xfrm>
            <a:off x="135654" y="5938"/>
            <a:ext cx="3457293" cy="461665"/>
          </a:xfrm>
          <a:prstGeom prst="rect">
            <a:avLst/>
          </a:prstGeom>
          <a:noFill/>
        </p:spPr>
        <p:txBody>
          <a:bodyPr wrap="none" rtlCol="0">
            <a:spAutoFit/>
          </a:bodyPr>
          <a:lstStyle/>
          <a:p>
            <a:r>
              <a:rPr lang="en-US" sz="2400" b="1" dirty="0" smtClean="0">
                <a:solidFill>
                  <a:schemeClr val="tx2">
                    <a:lumMod val="60000"/>
                    <a:lumOff val="40000"/>
                  </a:schemeClr>
                </a:solidFill>
              </a:rPr>
              <a:t>Surface Science Approach</a:t>
            </a:r>
            <a:endParaRPr lang="en-US" sz="2400" b="1" dirty="0">
              <a:solidFill>
                <a:schemeClr val="tx2">
                  <a:lumMod val="60000"/>
                  <a:lumOff val="40000"/>
                </a:schemeClr>
              </a:solidFill>
            </a:endParaRPr>
          </a:p>
        </p:txBody>
      </p:sp>
      <p:grpSp>
        <p:nvGrpSpPr>
          <p:cNvPr id="29" name="Group 28"/>
          <p:cNvGrpSpPr/>
          <p:nvPr/>
        </p:nvGrpSpPr>
        <p:grpSpPr>
          <a:xfrm>
            <a:off x="4749801" y="4629213"/>
            <a:ext cx="1808816" cy="1750847"/>
            <a:chOff x="4749801" y="4976128"/>
            <a:chExt cx="1808816" cy="1111513"/>
          </a:xfrm>
        </p:grpSpPr>
        <p:grpSp>
          <p:nvGrpSpPr>
            <p:cNvPr id="27" name="Group 26"/>
            <p:cNvGrpSpPr/>
            <p:nvPr/>
          </p:nvGrpSpPr>
          <p:grpSpPr>
            <a:xfrm>
              <a:off x="4749801" y="4976128"/>
              <a:ext cx="1808816" cy="967050"/>
              <a:chOff x="4749801" y="4976128"/>
              <a:chExt cx="1808816" cy="967050"/>
            </a:xfrm>
          </p:grpSpPr>
          <p:grpSp>
            <p:nvGrpSpPr>
              <p:cNvPr id="26" name="Group 25"/>
              <p:cNvGrpSpPr/>
              <p:nvPr/>
            </p:nvGrpSpPr>
            <p:grpSpPr>
              <a:xfrm>
                <a:off x="4749801" y="4976128"/>
                <a:ext cx="1808816" cy="967050"/>
                <a:chOff x="4749801" y="4976128"/>
                <a:chExt cx="1808816" cy="967050"/>
              </a:xfrm>
            </p:grpSpPr>
            <p:grpSp>
              <p:nvGrpSpPr>
                <p:cNvPr id="10" name="Group 9"/>
                <p:cNvGrpSpPr/>
                <p:nvPr/>
              </p:nvGrpSpPr>
              <p:grpSpPr>
                <a:xfrm>
                  <a:off x="4749801" y="4976128"/>
                  <a:ext cx="1808816" cy="967050"/>
                  <a:chOff x="4749801" y="4976128"/>
                  <a:chExt cx="1808816" cy="967050"/>
                </a:xfrm>
              </p:grpSpPr>
              <p:pic>
                <p:nvPicPr>
                  <p:cNvPr id="5" name="Picture 4" descr="Li-Air2"/>
                  <p:cNvPicPr>
                    <a:picLocks noChangeAspect="1" noChangeArrowheads="1"/>
                  </p:cNvPicPr>
                  <p:nvPr/>
                </p:nvPicPr>
                <p:blipFill rotWithShape="1">
                  <a:blip r:embed="rId19" cstate="print"/>
                  <a:srcRect b="6730"/>
                  <a:stretch/>
                </p:blipFill>
                <p:spPr bwMode="auto">
                  <a:xfrm>
                    <a:off x="4749801" y="5013326"/>
                    <a:ext cx="1725612" cy="929852"/>
                  </a:xfrm>
                  <a:prstGeom prst="rect">
                    <a:avLst/>
                  </a:prstGeom>
                  <a:noFill/>
                  <a:ln w="9525">
                    <a:noFill/>
                    <a:miter lim="800000"/>
                    <a:headEnd/>
                    <a:tailEnd/>
                  </a:ln>
                </p:spPr>
              </p:pic>
              <p:sp>
                <p:nvSpPr>
                  <p:cNvPr id="9" name="Rectangle 8"/>
                  <p:cNvSpPr/>
                  <p:nvPr/>
                </p:nvSpPr>
                <p:spPr bwMode="auto">
                  <a:xfrm>
                    <a:off x="5388408" y="4976128"/>
                    <a:ext cx="1170209" cy="326122"/>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grpSp>
            <p:sp>
              <p:nvSpPr>
                <p:cNvPr id="19" name="Oval 18"/>
                <p:cNvSpPr/>
                <p:nvPr/>
              </p:nvSpPr>
              <p:spPr bwMode="auto">
                <a:xfrm>
                  <a:off x="6253349" y="5272366"/>
                  <a:ext cx="222063" cy="114266"/>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grpSp>
          <p:sp>
            <p:nvSpPr>
              <p:cNvPr id="98" name="Oval 97"/>
              <p:cNvSpPr/>
              <p:nvPr/>
            </p:nvSpPr>
            <p:spPr bwMode="auto">
              <a:xfrm>
                <a:off x="5097850" y="4985029"/>
                <a:ext cx="222063" cy="114266"/>
              </a:xfrm>
              <a:prstGeom prst="ellipse">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grpSp>
        <p:sp>
          <p:nvSpPr>
            <p:cNvPr id="28" name="Rectangle 27"/>
            <p:cNvSpPr/>
            <p:nvPr/>
          </p:nvSpPr>
          <p:spPr bwMode="auto">
            <a:xfrm>
              <a:off x="4782470" y="5943178"/>
              <a:ext cx="165487" cy="144463"/>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grpSp>
      <p:sp>
        <p:nvSpPr>
          <p:cNvPr id="1057" name="Rectangle 13"/>
          <p:cNvSpPr>
            <a:spLocks noChangeArrowheads="1"/>
          </p:cNvSpPr>
          <p:nvPr/>
        </p:nvSpPr>
        <p:spPr bwMode="auto">
          <a:xfrm>
            <a:off x="5401750" y="4652963"/>
            <a:ext cx="2735263" cy="323165"/>
          </a:xfrm>
          <a:prstGeom prst="rect">
            <a:avLst/>
          </a:prstGeom>
          <a:noFill/>
          <a:ln w="12700">
            <a:noFill/>
            <a:miter lim="800000"/>
            <a:headEnd/>
            <a:tailEnd/>
          </a:ln>
          <a:effectLst/>
        </p:spPr>
        <p:txBody>
          <a:bodyPr>
            <a:spAutoFit/>
          </a:bodyPr>
          <a:lstStyle/>
          <a:p>
            <a:pPr algn="ctr"/>
            <a:r>
              <a:rPr lang="en-US" sz="1500" b="1" dirty="0">
                <a:solidFill>
                  <a:srgbClr val="C00000"/>
                </a:solidFill>
              </a:rPr>
              <a:t>REAL SYSTEM</a:t>
            </a:r>
          </a:p>
        </p:txBody>
      </p:sp>
      <p:grpSp>
        <p:nvGrpSpPr>
          <p:cNvPr id="2050" name="Group 2049"/>
          <p:cNvGrpSpPr/>
          <p:nvPr/>
        </p:nvGrpSpPr>
        <p:grpSpPr>
          <a:xfrm>
            <a:off x="6660032" y="4882145"/>
            <a:ext cx="2376017" cy="1353661"/>
            <a:chOff x="6660032" y="4977145"/>
            <a:chExt cx="2376017" cy="1353661"/>
          </a:xfrm>
        </p:grpSpPr>
        <p:grpSp>
          <p:nvGrpSpPr>
            <p:cNvPr id="2049" name="Group 2048"/>
            <p:cNvGrpSpPr/>
            <p:nvPr/>
          </p:nvGrpSpPr>
          <p:grpSpPr>
            <a:xfrm>
              <a:off x="6660032" y="4995424"/>
              <a:ext cx="2376017" cy="1335382"/>
              <a:chOff x="6660032" y="4995424"/>
              <a:chExt cx="2376017" cy="1335382"/>
            </a:xfrm>
          </p:grpSpPr>
          <p:pic>
            <p:nvPicPr>
              <p:cNvPr id="1067" name="Picture 34"/>
              <p:cNvPicPr>
                <a:picLocks noChangeAspect="1" noChangeArrowheads="1"/>
              </p:cNvPicPr>
              <p:nvPr/>
            </p:nvPicPr>
            <p:blipFill rotWithShape="1">
              <a:blip r:embed="rId20" cstate="print"/>
              <a:srcRect l="12578" t="12272"/>
              <a:stretch/>
            </p:blipFill>
            <p:spPr bwMode="auto">
              <a:xfrm rot="5400000">
                <a:off x="7180350" y="4475106"/>
                <a:ext cx="1335382" cy="2376017"/>
              </a:xfrm>
              <a:prstGeom prst="rect">
                <a:avLst/>
              </a:prstGeom>
              <a:noFill/>
              <a:ln w="9525">
                <a:noFill/>
                <a:miter lim="800000"/>
                <a:headEnd/>
                <a:tailEnd/>
              </a:ln>
            </p:spPr>
          </p:pic>
          <p:sp>
            <p:nvSpPr>
              <p:cNvPr id="30" name="TextBox 29"/>
              <p:cNvSpPr txBox="1"/>
              <p:nvPr/>
            </p:nvSpPr>
            <p:spPr>
              <a:xfrm>
                <a:off x="6880592" y="5770116"/>
                <a:ext cx="389915" cy="369332"/>
              </a:xfrm>
              <a:prstGeom prst="rect">
                <a:avLst/>
              </a:prstGeom>
              <a:noFill/>
            </p:spPr>
            <p:txBody>
              <a:bodyPr wrap="none" rtlCol="0">
                <a:spAutoFit/>
              </a:bodyPr>
              <a:lstStyle/>
              <a:p>
                <a:r>
                  <a:rPr lang="en-US" b="1" dirty="0" smtClean="0">
                    <a:solidFill>
                      <a:schemeClr val="bg1"/>
                    </a:solidFill>
                  </a:rPr>
                  <a:t>Pt</a:t>
                </a:r>
                <a:endParaRPr lang="en-US" b="1" dirty="0">
                  <a:solidFill>
                    <a:schemeClr val="bg1"/>
                  </a:solidFill>
                </a:endParaRPr>
              </a:p>
            </p:txBody>
          </p:sp>
        </p:grpSp>
        <p:sp>
          <p:nvSpPr>
            <p:cNvPr id="31" name="Rectangle 30"/>
            <p:cNvSpPr/>
            <p:nvPr/>
          </p:nvSpPr>
          <p:spPr bwMode="auto">
            <a:xfrm>
              <a:off x="7338638" y="4977145"/>
              <a:ext cx="144592" cy="1083139"/>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Calibri" pitchFamily="34" charset="0"/>
              </a:endParaRPr>
            </a:p>
          </p:txBody>
        </p:sp>
      </p:grpSp>
      <p:sp>
        <p:nvSpPr>
          <p:cNvPr id="1056" name="Text Box 52"/>
          <p:cNvSpPr txBox="1">
            <a:spLocks noChangeArrowheads="1"/>
          </p:cNvSpPr>
          <p:nvPr/>
        </p:nvSpPr>
        <p:spPr bwMode="auto">
          <a:xfrm>
            <a:off x="6651624" y="6091776"/>
            <a:ext cx="2416176" cy="338554"/>
          </a:xfrm>
          <a:prstGeom prst="rect">
            <a:avLst/>
          </a:prstGeom>
          <a:noFill/>
          <a:ln w="12700">
            <a:noFill/>
            <a:miter lim="800000"/>
            <a:headEnd/>
            <a:tailEnd/>
          </a:ln>
        </p:spPr>
        <p:txBody>
          <a:bodyPr wrap="square">
            <a:spAutoFit/>
          </a:bodyPr>
          <a:lstStyle/>
          <a:p>
            <a:pPr algn="r" eaLnBrk="0" hangingPunct="0">
              <a:spcBef>
                <a:spcPct val="50000"/>
              </a:spcBef>
            </a:pPr>
            <a:r>
              <a:rPr lang="en-US" sz="1600" b="1" dirty="0">
                <a:solidFill>
                  <a:srgbClr val="C00000"/>
                </a:solidFill>
              </a:rPr>
              <a:t>Fuel Cell  </a:t>
            </a:r>
            <a:r>
              <a:rPr lang="en-US" sz="1600" b="1" dirty="0">
                <a:solidFill>
                  <a:srgbClr val="C00000"/>
                </a:solidFill>
                <a:sym typeface="Symbol" pitchFamily="18" charset="2"/>
              </a:rPr>
              <a:t> </a:t>
            </a:r>
            <a:r>
              <a:rPr lang="en-US" sz="1600" b="1" dirty="0">
                <a:solidFill>
                  <a:srgbClr val="C00000"/>
                </a:solidFill>
              </a:rPr>
              <a:t>Electrolyzer</a:t>
            </a:r>
          </a:p>
        </p:txBody>
      </p:sp>
    </p:spTree>
    <p:custDataLst>
      <p:tags r:id="rId2"/>
    </p:custDataLst>
    <p:extLst>
      <p:ext uri="{BB962C8B-B14F-4D97-AF65-F5344CB8AC3E}">
        <p14:creationId xmlns:p14="http://schemas.microsoft.com/office/powerpoint/2010/main" val="3429733698"/>
      </p:ext>
    </p:extLst>
  </p:cSld>
  <p:clrMapOvr>
    <a:masterClrMapping/>
  </p:clrMapOvr>
  <mc:AlternateContent xmlns:mc="http://schemas.openxmlformats.org/markup-compatibility/2006" xmlns:p14="http://schemas.microsoft.com/office/powerpoint/2010/main">
    <mc:Choice Requires="p14">
      <p:transition spd="slow" p14:dur="2000" advTm="98692"/>
    </mc:Choice>
    <mc:Fallback xmlns="">
      <p:transition spd="slow" advTm="98692"/>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 calcmode="lin" valueType="num">
                                      <p:cBhvr>
                                        <p:cTn id="14" dur="500" fill="hold"/>
                                        <p:tgtEl>
                                          <p:spTgt spid="23"/>
                                        </p:tgtEl>
                                        <p:attrNameLst>
                                          <p:attrName>ppt_w</p:attrName>
                                        </p:attrNameLst>
                                      </p:cBhvr>
                                      <p:tavLst>
                                        <p:tav tm="0">
                                          <p:val>
                                            <p:fltVal val="0"/>
                                          </p:val>
                                        </p:tav>
                                        <p:tav tm="100000">
                                          <p:val>
                                            <p:strVal val="#ppt_w"/>
                                          </p:val>
                                        </p:tav>
                                      </p:tavLst>
                                    </p:anim>
                                    <p:anim calcmode="lin" valueType="num">
                                      <p:cBhvr>
                                        <p:cTn id="15" dur="500" fill="hold"/>
                                        <p:tgtEl>
                                          <p:spTgt spid="23"/>
                                        </p:tgtEl>
                                        <p:attrNameLst>
                                          <p:attrName>ppt_h</p:attrName>
                                        </p:attrNameLst>
                                      </p:cBhvr>
                                      <p:tavLst>
                                        <p:tav tm="0">
                                          <p:val>
                                            <p:fltVal val="0"/>
                                          </p:val>
                                        </p:tav>
                                        <p:tav tm="100000">
                                          <p:val>
                                            <p:strVal val="#ppt_h"/>
                                          </p:val>
                                        </p:tav>
                                      </p:tavLst>
                                    </p:anim>
                                    <p:animEffect transition="in" filter="fade">
                                      <p:cBhvr>
                                        <p:cTn id="16" dur="500"/>
                                        <p:tgtEl>
                                          <p:spTgt spid="23"/>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24"/>
                                        </p:tgtEl>
                                        <p:attrNameLst>
                                          <p:attrName>style.visibility</p:attrName>
                                        </p:attrNameLst>
                                      </p:cBhvr>
                                      <p:to>
                                        <p:strVal val="visible"/>
                                      </p:to>
                                    </p:set>
                                    <p:anim calcmode="lin" valueType="num">
                                      <p:cBhvr>
                                        <p:cTn id="21" dur="500" fill="hold"/>
                                        <p:tgtEl>
                                          <p:spTgt spid="24"/>
                                        </p:tgtEl>
                                        <p:attrNameLst>
                                          <p:attrName>ppt_w</p:attrName>
                                        </p:attrNameLst>
                                      </p:cBhvr>
                                      <p:tavLst>
                                        <p:tav tm="0">
                                          <p:val>
                                            <p:fltVal val="0"/>
                                          </p:val>
                                        </p:tav>
                                        <p:tav tm="100000">
                                          <p:val>
                                            <p:strVal val="#ppt_w"/>
                                          </p:val>
                                        </p:tav>
                                      </p:tavLst>
                                    </p:anim>
                                    <p:anim calcmode="lin" valueType="num">
                                      <p:cBhvr>
                                        <p:cTn id="22" dur="500" fill="hold"/>
                                        <p:tgtEl>
                                          <p:spTgt spid="24"/>
                                        </p:tgtEl>
                                        <p:attrNameLst>
                                          <p:attrName>ppt_h</p:attrName>
                                        </p:attrNameLst>
                                      </p:cBhvr>
                                      <p:tavLst>
                                        <p:tav tm="0">
                                          <p:val>
                                            <p:fltVal val="0"/>
                                          </p:val>
                                        </p:tav>
                                        <p:tav tm="100000">
                                          <p:val>
                                            <p:strVal val="#ppt_h"/>
                                          </p:val>
                                        </p:tav>
                                      </p:tavLst>
                                    </p:anim>
                                    <p:animEffect transition="in" filter="fade">
                                      <p:cBhvr>
                                        <p:cTn id="23" dur="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nodeType="clickEffect">
                                  <p:stCondLst>
                                    <p:cond delay="0"/>
                                  </p:stCondLst>
                                  <p:childTnLst>
                                    <p:set>
                                      <p:cBhvr>
                                        <p:cTn id="27" dur="1" fill="hold">
                                          <p:stCondLst>
                                            <p:cond delay="0"/>
                                          </p:stCondLst>
                                        </p:cTn>
                                        <p:tgtEl>
                                          <p:spTgt spid="25"/>
                                        </p:tgtEl>
                                        <p:attrNameLst>
                                          <p:attrName>style.visibility</p:attrName>
                                        </p:attrNameLst>
                                      </p:cBhvr>
                                      <p:to>
                                        <p:strVal val="visible"/>
                                      </p:to>
                                    </p:set>
                                    <p:anim calcmode="lin" valueType="num">
                                      <p:cBhvr>
                                        <p:cTn id="28" dur="500" fill="hold"/>
                                        <p:tgtEl>
                                          <p:spTgt spid="25"/>
                                        </p:tgtEl>
                                        <p:attrNameLst>
                                          <p:attrName>ppt_w</p:attrName>
                                        </p:attrNameLst>
                                      </p:cBhvr>
                                      <p:tavLst>
                                        <p:tav tm="0">
                                          <p:val>
                                            <p:fltVal val="0"/>
                                          </p:val>
                                        </p:tav>
                                        <p:tav tm="100000">
                                          <p:val>
                                            <p:strVal val="#ppt_w"/>
                                          </p:val>
                                        </p:tav>
                                      </p:tavLst>
                                    </p:anim>
                                    <p:anim calcmode="lin" valueType="num">
                                      <p:cBhvr>
                                        <p:cTn id="29" dur="500" fill="hold"/>
                                        <p:tgtEl>
                                          <p:spTgt spid="25"/>
                                        </p:tgtEl>
                                        <p:attrNameLst>
                                          <p:attrName>ppt_h</p:attrName>
                                        </p:attrNameLst>
                                      </p:cBhvr>
                                      <p:tavLst>
                                        <p:tav tm="0">
                                          <p:val>
                                            <p:fltVal val="0"/>
                                          </p:val>
                                        </p:tav>
                                        <p:tav tm="100000">
                                          <p:val>
                                            <p:strVal val="#ppt_h"/>
                                          </p:val>
                                        </p:tav>
                                      </p:tavLst>
                                    </p:anim>
                                    <p:animEffect transition="in" filter="fade">
                                      <p:cBhvr>
                                        <p:cTn id="30"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4"/>
          <p:cNvSpPr txBox="1">
            <a:spLocks noChangeArrowheads="1"/>
          </p:cNvSpPr>
          <p:nvPr/>
        </p:nvSpPr>
        <p:spPr bwMode="auto">
          <a:xfrm>
            <a:off x="152400" y="76200"/>
            <a:ext cx="8467917" cy="707886"/>
          </a:xfrm>
          <a:prstGeom prst="rect">
            <a:avLst/>
          </a:prstGeom>
          <a:noFill/>
          <a:ln w="9525">
            <a:noFill/>
            <a:miter lim="800000"/>
            <a:headEnd/>
            <a:tailEnd/>
          </a:ln>
        </p:spPr>
        <p:txBody>
          <a:bodyPr wrap="square">
            <a:spAutoFit/>
          </a:bodyPr>
          <a:lstStyle/>
          <a:p>
            <a:r>
              <a:rPr lang="en-US" sz="2000" i="1" dirty="0" smtClean="0">
                <a:solidFill>
                  <a:srgbClr val="0033CC"/>
                </a:solidFill>
              </a:rPr>
              <a:t>Interfacial Processes Group</a:t>
            </a:r>
          </a:p>
          <a:p>
            <a:r>
              <a:rPr lang="en-US" sz="2000" dirty="0" smtClean="0">
                <a:solidFill>
                  <a:srgbClr val="5C0426"/>
                </a:solidFill>
              </a:rPr>
              <a:t>Chemical Sciences and Engineering Division, Argonne National Laboratory </a:t>
            </a:r>
          </a:p>
        </p:txBody>
      </p:sp>
      <p:sp>
        <p:nvSpPr>
          <p:cNvPr id="5" name="TextBox 4"/>
          <p:cNvSpPr txBox="1"/>
          <p:nvPr/>
        </p:nvSpPr>
        <p:spPr>
          <a:xfrm>
            <a:off x="675018" y="838200"/>
            <a:ext cx="1753981" cy="400110"/>
          </a:xfrm>
          <a:prstGeom prst="rect">
            <a:avLst/>
          </a:prstGeom>
          <a:noFill/>
        </p:spPr>
        <p:txBody>
          <a:bodyPr wrap="none" rtlCol="0">
            <a:spAutoFit/>
          </a:bodyPr>
          <a:lstStyle/>
          <a:p>
            <a:r>
              <a:rPr lang="en-US" sz="2000" dirty="0" smtClean="0"/>
              <a:t>Research Staff:</a:t>
            </a:r>
          </a:p>
        </p:txBody>
      </p:sp>
      <p:pic>
        <p:nvPicPr>
          <p:cNvPr id="7" name="Picture 2" descr="C:\Users\FenterAdmin\Desktop\MRS_2014\IMG_0142.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22693" t="7157" r="10357" b="34984"/>
          <a:stretch/>
        </p:blipFill>
        <p:spPr bwMode="auto">
          <a:xfrm>
            <a:off x="6001379" y="1236881"/>
            <a:ext cx="1562593" cy="202564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8" descr="C:\Workspace\Publications\OTHER\Warren_case\Fenter_Image_3.jpg"/>
          <p:cNvPicPr>
            <a:picLocks noChangeAspect="1" noChangeArrowheads="1"/>
          </p:cNvPicPr>
          <p:nvPr/>
        </p:nvPicPr>
        <p:blipFill rotWithShape="1">
          <a:blip r:embed="rId3">
            <a:extLst>
              <a:ext uri="{28A0092B-C50C-407E-A947-70E740481C1C}">
                <a14:useLocalDpi xmlns:a14="http://schemas.microsoft.com/office/drawing/2010/main" val="0"/>
              </a:ext>
            </a:extLst>
          </a:blip>
          <a:srcRect l="12796" t="8240" r="8721" b="9664"/>
          <a:stretch/>
        </p:blipFill>
        <p:spPr bwMode="auto">
          <a:xfrm>
            <a:off x="778805" y="1236881"/>
            <a:ext cx="1611478" cy="202564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869047" y="3484007"/>
            <a:ext cx="1721753" cy="1323439"/>
          </a:xfrm>
          <a:prstGeom prst="rect">
            <a:avLst/>
          </a:prstGeom>
          <a:noFill/>
        </p:spPr>
        <p:txBody>
          <a:bodyPr wrap="square" rtlCol="0">
            <a:spAutoFit/>
          </a:bodyPr>
          <a:lstStyle/>
          <a:p>
            <a:pPr algn="ctr"/>
            <a:r>
              <a:rPr lang="en-US" sz="2000" dirty="0" smtClean="0"/>
              <a:t>Paul Fenter</a:t>
            </a:r>
          </a:p>
          <a:p>
            <a:pPr algn="ctr"/>
            <a:r>
              <a:rPr lang="en-US" sz="2000" dirty="0" smtClean="0"/>
              <a:t>Senior Physicist, </a:t>
            </a:r>
          </a:p>
          <a:p>
            <a:pPr algn="ctr"/>
            <a:r>
              <a:rPr lang="en-US" sz="2000" dirty="0" smtClean="0"/>
              <a:t>Group Leader</a:t>
            </a:r>
            <a:endParaRPr lang="en-US" sz="2000" dirty="0"/>
          </a:p>
        </p:txBody>
      </p:sp>
      <p:sp>
        <p:nvSpPr>
          <p:cNvPr id="10" name="TextBox 9"/>
          <p:cNvSpPr txBox="1"/>
          <p:nvPr/>
        </p:nvSpPr>
        <p:spPr>
          <a:xfrm>
            <a:off x="3527070" y="3484007"/>
            <a:ext cx="1567739" cy="1015663"/>
          </a:xfrm>
          <a:prstGeom prst="rect">
            <a:avLst/>
          </a:prstGeom>
          <a:noFill/>
        </p:spPr>
        <p:txBody>
          <a:bodyPr wrap="square" rtlCol="0">
            <a:spAutoFit/>
          </a:bodyPr>
          <a:lstStyle/>
          <a:p>
            <a:pPr algn="ctr"/>
            <a:r>
              <a:rPr lang="en-US" sz="2000" dirty="0" smtClean="0"/>
              <a:t>Sang Soo Lee</a:t>
            </a:r>
          </a:p>
          <a:p>
            <a:pPr algn="ctr"/>
            <a:r>
              <a:rPr lang="en-US" sz="2000" dirty="0" smtClean="0"/>
              <a:t>Geochemist</a:t>
            </a:r>
          </a:p>
        </p:txBody>
      </p:sp>
      <p:sp>
        <p:nvSpPr>
          <p:cNvPr id="11" name="TextBox 10"/>
          <p:cNvSpPr txBox="1"/>
          <p:nvPr/>
        </p:nvSpPr>
        <p:spPr>
          <a:xfrm>
            <a:off x="6086351" y="3484007"/>
            <a:ext cx="1392648" cy="707886"/>
          </a:xfrm>
          <a:prstGeom prst="rect">
            <a:avLst/>
          </a:prstGeom>
          <a:noFill/>
        </p:spPr>
        <p:txBody>
          <a:bodyPr wrap="square" rtlCol="0">
            <a:spAutoFit/>
          </a:bodyPr>
          <a:lstStyle/>
          <a:p>
            <a:pPr algn="ctr"/>
            <a:r>
              <a:rPr lang="en-US" sz="2000" dirty="0" smtClean="0"/>
              <a:t>Tim Fister</a:t>
            </a:r>
          </a:p>
          <a:p>
            <a:pPr algn="ctr"/>
            <a:r>
              <a:rPr lang="en-US" sz="2000" dirty="0" smtClean="0"/>
              <a:t>Physicist</a:t>
            </a:r>
            <a:endParaRPr lang="en-US" sz="2000" dirty="0"/>
          </a:p>
        </p:txBody>
      </p:sp>
      <p:sp>
        <p:nvSpPr>
          <p:cNvPr id="12" name="TextBox 11"/>
          <p:cNvSpPr txBox="1"/>
          <p:nvPr/>
        </p:nvSpPr>
        <p:spPr>
          <a:xfrm>
            <a:off x="609600" y="4876800"/>
            <a:ext cx="7892605" cy="1815882"/>
          </a:xfrm>
          <a:prstGeom prst="rect">
            <a:avLst/>
          </a:prstGeom>
          <a:noFill/>
        </p:spPr>
        <p:txBody>
          <a:bodyPr wrap="none" rtlCol="0">
            <a:spAutoFit/>
          </a:bodyPr>
          <a:lstStyle/>
          <a:p>
            <a:r>
              <a:rPr lang="en-US" sz="1600" dirty="0" smtClean="0"/>
              <a:t>Post-Doctoral Fellows:</a:t>
            </a:r>
          </a:p>
          <a:p>
            <a:r>
              <a:rPr lang="en-US" sz="1600" dirty="0" smtClean="0"/>
              <a:t>Ke Yuan (Geochemist), Jonnathan Medina-Ramos (Electrochemist), </a:t>
            </a:r>
            <a:r>
              <a:rPr lang="en-US" sz="1600" dirty="0" err="1" smtClean="0"/>
              <a:t>Soojeong</a:t>
            </a:r>
            <a:r>
              <a:rPr lang="en-US" sz="1600" dirty="0" smtClean="0"/>
              <a:t> Kim (Chemist)</a:t>
            </a:r>
          </a:p>
          <a:p>
            <a:r>
              <a:rPr lang="en-US" sz="1600" dirty="0" smtClean="0"/>
              <a:t>Jae Jin Kim (Materials Scientist), Zhenxing Feng (Materials Scientist), </a:t>
            </a:r>
          </a:p>
          <a:p>
            <a:endParaRPr lang="en-US" sz="1600" dirty="0"/>
          </a:p>
          <a:p>
            <a:r>
              <a:rPr lang="en-US" sz="1600" dirty="0" smtClean="0"/>
              <a:t>Graduate Students:</a:t>
            </a:r>
          </a:p>
          <a:p>
            <a:r>
              <a:rPr lang="en-US" sz="1600" dirty="0" smtClean="0"/>
              <a:t>Xiao Chen (Applied Physics, Northwestern University)</a:t>
            </a:r>
          </a:p>
          <a:p>
            <a:r>
              <a:rPr lang="en-US" sz="1600" dirty="0" smtClean="0"/>
              <a:t>Erika Callagon (Earth and Environmental Sciences, University of Illinois, Chicago)</a:t>
            </a:r>
            <a:endParaRPr lang="en-US" sz="1600" dirty="0"/>
          </a:p>
        </p:txBody>
      </p:sp>
      <p:pic>
        <p:nvPicPr>
          <p:cNvPr id="102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b="1673"/>
          <a:stretch/>
        </p:blipFill>
        <p:spPr bwMode="auto">
          <a:xfrm>
            <a:off x="3505200" y="1236881"/>
            <a:ext cx="1611478" cy="20256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65406866"/>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5" name="Text Box 4"/>
          <p:cNvSpPr txBox="1">
            <a:spLocks noChangeArrowheads="1"/>
          </p:cNvSpPr>
          <p:nvPr/>
        </p:nvSpPr>
        <p:spPr bwMode="auto">
          <a:xfrm>
            <a:off x="152400" y="76200"/>
            <a:ext cx="8467917" cy="523220"/>
          </a:xfrm>
          <a:prstGeom prst="rect">
            <a:avLst/>
          </a:prstGeom>
          <a:noFill/>
          <a:ln w="9525">
            <a:noFill/>
            <a:miter lim="800000"/>
            <a:headEnd/>
            <a:tailEnd/>
          </a:ln>
        </p:spPr>
        <p:txBody>
          <a:bodyPr wrap="square">
            <a:spAutoFit/>
          </a:bodyPr>
          <a:lstStyle/>
          <a:p>
            <a:r>
              <a:rPr lang="en-US" sz="2800" i="1" dirty="0" smtClean="0">
                <a:solidFill>
                  <a:srgbClr val="0033CC"/>
                </a:solidFill>
              </a:rPr>
              <a:t>Understanding Water-Solid Interactions: P. </a:t>
            </a:r>
            <a:r>
              <a:rPr lang="en-US" sz="2800" i="1" dirty="0" err="1" smtClean="0">
                <a:solidFill>
                  <a:srgbClr val="0033CC"/>
                </a:solidFill>
              </a:rPr>
              <a:t>Fenter</a:t>
            </a:r>
            <a:endParaRPr lang="en-US" sz="2800" i="1" dirty="0" smtClean="0">
              <a:solidFill>
                <a:srgbClr val="0033CC"/>
              </a:solidFill>
            </a:endParaRPr>
          </a:p>
        </p:txBody>
      </p:sp>
      <p:sp>
        <p:nvSpPr>
          <p:cNvPr id="3" name="TextBox 2"/>
          <p:cNvSpPr txBox="1"/>
          <p:nvPr/>
        </p:nvSpPr>
        <p:spPr>
          <a:xfrm>
            <a:off x="285749" y="887595"/>
            <a:ext cx="8686801" cy="1815882"/>
          </a:xfrm>
          <a:prstGeom prst="rect">
            <a:avLst/>
          </a:prstGeom>
          <a:noFill/>
        </p:spPr>
        <p:txBody>
          <a:bodyPr wrap="square" rtlCol="0">
            <a:spAutoFit/>
          </a:bodyPr>
          <a:lstStyle/>
          <a:p>
            <a:r>
              <a:rPr lang="en-US" b="1" dirty="0" smtClean="0"/>
              <a:t>Background:  </a:t>
            </a:r>
            <a:r>
              <a:rPr lang="en-US" dirty="0" smtClean="0"/>
              <a:t>The interaction of water with solid surfaces is central to a wide range of systems and processes</a:t>
            </a:r>
          </a:p>
          <a:p>
            <a:r>
              <a:rPr lang="en-US" dirty="0" smtClean="0"/>
              <a:t>       </a:t>
            </a:r>
            <a:r>
              <a:rPr lang="en-US" sz="1600" dirty="0" smtClean="0"/>
              <a:t>- Corrosion, electrochemistry, ion separations, catalysis, biofouling, water purification.  </a:t>
            </a:r>
            <a:endParaRPr lang="en-US" dirty="0" smtClean="0"/>
          </a:p>
          <a:p>
            <a:r>
              <a:rPr lang="en-US" dirty="0" smtClean="0"/>
              <a:t>Water is a very unusual </a:t>
            </a:r>
            <a:r>
              <a:rPr lang="en-US" dirty="0"/>
              <a:t>material </a:t>
            </a:r>
            <a:r>
              <a:rPr lang="en-US" dirty="0" smtClean="0"/>
              <a:t>due to its </a:t>
            </a:r>
            <a:r>
              <a:rPr lang="en-US" dirty="0"/>
              <a:t>hydrogen bonding network </a:t>
            </a:r>
            <a:endParaRPr lang="en-US" dirty="0" smtClean="0"/>
          </a:p>
          <a:p>
            <a:pPr>
              <a:spcAft>
                <a:spcPts val="600"/>
              </a:spcAft>
            </a:pPr>
            <a:r>
              <a:rPr lang="en-US" sz="1600" dirty="0" smtClean="0"/>
              <a:t>       - e.g., with a solid phase that is lower in density w/r to the liquid.  </a:t>
            </a:r>
            <a:endParaRPr lang="en-US" sz="1600" dirty="0"/>
          </a:p>
        </p:txBody>
      </p:sp>
      <p:sp>
        <p:nvSpPr>
          <p:cNvPr id="67" name="TextBox 66"/>
          <p:cNvSpPr txBox="1"/>
          <p:nvPr/>
        </p:nvSpPr>
        <p:spPr>
          <a:xfrm>
            <a:off x="5409441" y="2705366"/>
            <a:ext cx="3734559" cy="338554"/>
          </a:xfrm>
          <a:prstGeom prst="rect">
            <a:avLst/>
          </a:prstGeom>
          <a:noFill/>
        </p:spPr>
        <p:txBody>
          <a:bodyPr wrap="square" rtlCol="0">
            <a:spAutoFit/>
          </a:bodyPr>
          <a:lstStyle/>
          <a:p>
            <a:r>
              <a:rPr lang="en-US" sz="1600" b="1" dirty="0" smtClean="0">
                <a:solidFill>
                  <a:srgbClr val="0033CC"/>
                </a:solidFill>
              </a:rPr>
              <a:t>Interfacial Water at Solid Surfaces*:</a:t>
            </a:r>
          </a:p>
        </p:txBody>
      </p:sp>
      <p:pic>
        <p:nvPicPr>
          <p:cNvPr id="1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6418" y="3961"/>
            <a:ext cx="1617482" cy="115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D:\Publications\PUBLISHED\MFI_Geochem_EDL\Interfacial_Water_Review (MRS Bulletin, 2014)\Pieces_files\MRS_Proc_PF_Fig1_600dpi_1016_2014.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51788" y="3216533"/>
            <a:ext cx="3435012" cy="32405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encrypted-tbn0.gstatic.com/images?q=tbn:ANd9GcQafLWQ2XWMf10FoxdKnxZvFbrjO3nXirUg9e85xVlfvYB0xcpmCw"/>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9111"/>
          <a:stretch/>
        </p:blipFill>
        <p:spPr bwMode="auto">
          <a:xfrm>
            <a:off x="8077200" y="1295400"/>
            <a:ext cx="908895" cy="735195"/>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52400" y="2743200"/>
            <a:ext cx="4724400" cy="1200329"/>
          </a:xfrm>
          <a:prstGeom prst="rect">
            <a:avLst/>
          </a:prstGeom>
          <a:noFill/>
        </p:spPr>
        <p:txBody>
          <a:bodyPr wrap="square" rtlCol="0">
            <a:spAutoFit/>
          </a:bodyPr>
          <a:lstStyle/>
          <a:p>
            <a:r>
              <a:rPr lang="en-US" sz="1800" dirty="0" smtClean="0"/>
              <a:t>Interfacial </a:t>
            </a:r>
            <a:r>
              <a:rPr lang="en-US" sz="1800" dirty="0"/>
              <a:t>reactivity </a:t>
            </a:r>
            <a:r>
              <a:rPr lang="en-US" sz="1800" dirty="0" smtClean="0"/>
              <a:t>and wetting are controlled by interfacial hydration layers that are defined by the water hydrogen bonding (e.g., water-water vs. water-solid interactions). </a:t>
            </a:r>
            <a:endParaRPr lang="en-US" sz="1800" dirty="0"/>
          </a:p>
        </p:txBody>
      </p:sp>
      <p:pic>
        <p:nvPicPr>
          <p:cNvPr id="16" name="Picture 15"/>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6000" contrast="12000"/>
                    </a14:imgEffect>
                  </a14:imgLayer>
                </a14:imgProps>
              </a:ext>
              <a:ext uri="{28A0092B-C50C-407E-A947-70E740481C1C}">
                <a14:useLocalDpi xmlns:a14="http://schemas.microsoft.com/office/drawing/2010/main" val="0"/>
              </a:ext>
            </a:extLst>
          </a:blip>
          <a:srcRect l="10540" t="2601" r="72974" b="78806"/>
          <a:stretch/>
        </p:blipFill>
        <p:spPr>
          <a:xfrm>
            <a:off x="2590800" y="4343400"/>
            <a:ext cx="1919262" cy="1475882"/>
          </a:xfrm>
          <a:prstGeom prst="rect">
            <a:avLst/>
          </a:prstGeom>
        </p:spPr>
      </p:pic>
      <p:sp>
        <p:nvSpPr>
          <p:cNvPr id="7" name="TextBox 6"/>
          <p:cNvSpPr txBox="1"/>
          <p:nvPr/>
        </p:nvSpPr>
        <p:spPr>
          <a:xfrm>
            <a:off x="5520740" y="6504801"/>
            <a:ext cx="3166060" cy="276999"/>
          </a:xfrm>
          <a:prstGeom prst="rect">
            <a:avLst/>
          </a:prstGeom>
          <a:noFill/>
        </p:spPr>
        <p:txBody>
          <a:bodyPr wrap="none" rtlCol="0">
            <a:spAutoFit/>
          </a:bodyPr>
          <a:lstStyle/>
          <a:p>
            <a:r>
              <a:rPr lang="en-US" sz="1200" dirty="0" smtClean="0"/>
              <a:t>*Fenter and Lee, MRS Bulletin, December 2014.</a:t>
            </a:r>
            <a:endParaRPr lang="en-US" sz="1200" dirty="0"/>
          </a:p>
        </p:txBody>
      </p:sp>
      <p:grpSp>
        <p:nvGrpSpPr>
          <p:cNvPr id="2" name="Group 1"/>
          <p:cNvGrpSpPr/>
          <p:nvPr/>
        </p:nvGrpSpPr>
        <p:grpSpPr>
          <a:xfrm>
            <a:off x="285749" y="4114800"/>
            <a:ext cx="3952701" cy="2410599"/>
            <a:chOff x="285749" y="4447401"/>
            <a:chExt cx="3952701" cy="2410599"/>
          </a:xfrm>
        </p:grpSpPr>
        <p:pic>
          <p:nvPicPr>
            <p:cNvPr id="17" name="Picture 16"/>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6000" contrast="12000"/>
                      </a14:imgEffect>
                    </a14:imgLayer>
                  </a14:imgProps>
                </a:ext>
                <a:ext uri="{28A0092B-C50C-407E-A947-70E740481C1C}">
                  <a14:useLocalDpi xmlns:a14="http://schemas.microsoft.com/office/drawing/2010/main" val="0"/>
                </a:ext>
              </a:extLst>
            </a:blip>
            <a:srcRect l="10716" t="50257" r="73325" b="31996"/>
            <a:stretch/>
          </p:blipFill>
          <p:spPr>
            <a:xfrm>
              <a:off x="516550" y="4723370"/>
              <a:ext cx="1858011" cy="1408822"/>
            </a:xfrm>
            <a:prstGeom prst="rect">
              <a:avLst/>
            </a:prstGeom>
          </p:spPr>
        </p:pic>
        <p:sp>
          <p:nvSpPr>
            <p:cNvPr id="18" name="TextBox 17"/>
            <p:cNvSpPr txBox="1"/>
            <p:nvPr/>
          </p:nvSpPr>
          <p:spPr>
            <a:xfrm>
              <a:off x="285749" y="4447401"/>
              <a:ext cx="3888144" cy="338554"/>
            </a:xfrm>
            <a:prstGeom prst="rect">
              <a:avLst/>
            </a:prstGeom>
            <a:noFill/>
          </p:spPr>
          <p:txBody>
            <a:bodyPr wrap="square" rtlCol="0">
              <a:spAutoFit/>
            </a:bodyPr>
            <a:lstStyle/>
            <a:p>
              <a:r>
                <a:rPr lang="en-US" sz="1600" dirty="0" smtClean="0"/>
                <a:t>Water contact angles (graphene/</a:t>
              </a:r>
              <a:r>
                <a:rPr lang="en-US" sz="1600" dirty="0" err="1" smtClean="0"/>
                <a:t>SiC</a:t>
              </a:r>
              <a:r>
                <a:rPr lang="en-US" sz="1600" dirty="0" smtClean="0"/>
                <a:t>)**:  </a:t>
              </a:r>
              <a:endParaRPr lang="en-US" sz="1600" dirty="0"/>
            </a:p>
          </p:txBody>
        </p:sp>
        <p:sp>
          <p:nvSpPr>
            <p:cNvPr id="19" name="TextBox 18"/>
            <p:cNvSpPr txBox="1"/>
            <p:nvPr/>
          </p:nvSpPr>
          <p:spPr>
            <a:xfrm>
              <a:off x="594799" y="6157160"/>
              <a:ext cx="3506277" cy="461665"/>
            </a:xfrm>
            <a:prstGeom prst="rect">
              <a:avLst/>
            </a:prstGeom>
            <a:noFill/>
          </p:spPr>
          <p:txBody>
            <a:bodyPr wrap="square" rtlCol="0">
              <a:spAutoFit/>
            </a:bodyPr>
            <a:lstStyle/>
            <a:p>
              <a:r>
                <a:rPr lang="en-US" sz="1200" dirty="0" smtClean="0"/>
                <a:t>ZLG: “zero layer graphene; the epitaxial buffer layer</a:t>
              </a:r>
            </a:p>
            <a:p>
              <a:r>
                <a:rPr lang="en-US" sz="1200" dirty="0" smtClean="0"/>
                <a:t>BLG:  “bilayer graphene”</a:t>
              </a:r>
              <a:endParaRPr lang="en-US" sz="1200" dirty="0"/>
            </a:p>
          </p:txBody>
        </p:sp>
        <p:sp>
          <p:nvSpPr>
            <p:cNvPr id="8" name="TextBox 7"/>
            <p:cNvSpPr txBox="1"/>
            <p:nvPr/>
          </p:nvSpPr>
          <p:spPr>
            <a:xfrm>
              <a:off x="1295400" y="6581001"/>
              <a:ext cx="2943050" cy="276999"/>
            </a:xfrm>
            <a:prstGeom prst="rect">
              <a:avLst/>
            </a:prstGeom>
            <a:noFill/>
          </p:spPr>
          <p:txBody>
            <a:bodyPr wrap="none" rtlCol="0">
              <a:spAutoFit/>
            </a:bodyPr>
            <a:lstStyle/>
            <a:p>
              <a:r>
                <a:rPr lang="en-US" sz="1200" dirty="0" smtClean="0"/>
                <a:t>**Zhou et al., Phys. Rev. B </a:t>
              </a:r>
              <a:r>
                <a:rPr lang="en-US" sz="1200" b="1" dirty="0" smtClean="0"/>
                <a:t>85</a:t>
              </a:r>
              <a:r>
                <a:rPr lang="en-US" sz="1200" dirty="0" smtClean="0"/>
                <a:t> 035406 (2012)</a:t>
              </a:r>
              <a:endParaRPr lang="en-US" sz="1200" dirty="0"/>
            </a:p>
          </p:txBody>
        </p:sp>
      </p:grpSp>
    </p:spTree>
    <p:extLst>
      <p:ext uri="{BB962C8B-B14F-4D97-AF65-F5344CB8AC3E}">
        <p14:creationId xmlns:p14="http://schemas.microsoft.com/office/powerpoint/2010/main" val="18109054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uperHydrophobisity.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867" y="914400"/>
            <a:ext cx="9144000" cy="4215669"/>
          </a:xfrm>
          <a:prstGeom prst="rect">
            <a:avLst/>
          </a:prstGeom>
        </p:spPr>
      </p:pic>
      <p:sp>
        <p:nvSpPr>
          <p:cNvPr id="3" name="TextBox 2"/>
          <p:cNvSpPr txBox="1"/>
          <p:nvPr/>
        </p:nvSpPr>
        <p:spPr>
          <a:xfrm>
            <a:off x="33866" y="0"/>
            <a:ext cx="9414933" cy="461665"/>
          </a:xfrm>
          <a:prstGeom prst="rect">
            <a:avLst/>
          </a:prstGeom>
          <a:noFill/>
        </p:spPr>
        <p:txBody>
          <a:bodyPr wrap="square" rtlCol="0">
            <a:spAutoFit/>
          </a:bodyPr>
          <a:lstStyle/>
          <a:p>
            <a:r>
              <a:rPr lang="en-US" b="1" dirty="0" smtClean="0">
                <a:latin typeface="Comic Sans MS"/>
                <a:cs typeface="Comic Sans MS"/>
              </a:rPr>
              <a:t>Super-Hydrophobic</a:t>
            </a:r>
            <a:endParaRPr lang="en-US" dirty="0">
              <a:latin typeface="Comic Sans MS"/>
              <a:cs typeface="Comic Sans MS"/>
            </a:endParaRPr>
          </a:p>
        </p:txBody>
      </p:sp>
      <p:sp>
        <p:nvSpPr>
          <p:cNvPr id="4" name="TextBox 3"/>
          <p:cNvSpPr txBox="1"/>
          <p:nvPr/>
        </p:nvSpPr>
        <p:spPr>
          <a:xfrm>
            <a:off x="1143000" y="5334000"/>
            <a:ext cx="1441420" cy="461665"/>
          </a:xfrm>
          <a:prstGeom prst="rect">
            <a:avLst/>
          </a:prstGeom>
          <a:noFill/>
        </p:spPr>
        <p:txBody>
          <a:bodyPr wrap="none" rtlCol="0">
            <a:spAutoFit/>
          </a:bodyPr>
          <a:lstStyle/>
          <a:p>
            <a:r>
              <a:rPr lang="en-US" dirty="0" smtClean="0"/>
              <a:t>Lotus </a:t>
            </a:r>
            <a:r>
              <a:rPr lang="en-US" dirty="0"/>
              <a:t>leaf </a:t>
            </a:r>
          </a:p>
        </p:txBody>
      </p:sp>
      <p:sp>
        <p:nvSpPr>
          <p:cNvPr id="5" name="TextBox 4"/>
          <p:cNvSpPr txBox="1"/>
          <p:nvPr/>
        </p:nvSpPr>
        <p:spPr>
          <a:xfrm>
            <a:off x="5486400" y="5257800"/>
            <a:ext cx="2954204" cy="1200328"/>
          </a:xfrm>
          <a:prstGeom prst="rect">
            <a:avLst/>
          </a:prstGeom>
          <a:noFill/>
        </p:spPr>
        <p:txBody>
          <a:bodyPr wrap="none" rtlCol="0">
            <a:spAutoFit/>
          </a:bodyPr>
          <a:lstStyle/>
          <a:p>
            <a:r>
              <a:rPr lang="en-US" dirty="0" err="1"/>
              <a:t>NanoTex</a:t>
            </a:r>
            <a:r>
              <a:rPr lang="en-US" dirty="0"/>
              <a:t> </a:t>
            </a:r>
            <a:r>
              <a:rPr lang="en-US" dirty="0" smtClean="0"/>
              <a:t>cloth</a:t>
            </a:r>
          </a:p>
          <a:p>
            <a:endParaRPr lang="en-US" dirty="0"/>
          </a:p>
          <a:p>
            <a:r>
              <a:rPr lang="en-US" dirty="0"/>
              <a:t>stain resistant clothing</a:t>
            </a:r>
          </a:p>
        </p:txBody>
      </p:sp>
    </p:spTree>
    <p:extLst>
      <p:ext uri="{BB962C8B-B14F-4D97-AF65-F5344CB8AC3E}">
        <p14:creationId xmlns:p14="http://schemas.microsoft.com/office/powerpoint/2010/main" val="379748512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76200" y="762000"/>
            <a:ext cx="7704174" cy="646331"/>
          </a:xfrm>
          <a:prstGeom prst="rect">
            <a:avLst/>
          </a:prstGeom>
          <a:noFill/>
        </p:spPr>
        <p:txBody>
          <a:bodyPr wrap="square" rtlCol="0">
            <a:spAutoFit/>
          </a:bodyPr>
          <a:lstStyle/>
          <a:p>
            <a:r>
              <a:rPr lang="en-US" b="1" dirty="0" smtClean="0"/>
              <a:t>Goal:  </a:t>
            </a:r>
            <a:r>
              <a:rPr lang="en-US" dirty="0" smtClean="0"/>
              <a:t>Developing a robust </a:t>
            </a:r>
            <a:r>
              <a:rPr lang="en-US" dirty="0"/>
              <a:t>molecular-scale </a:t>
            </a:r>
            <a:r>
              <a:rPr lang="en-US" dirty="0" smtClean="0"/>
              <a:t>understanding the water organization at the solid-water interface.  </a:t>
            </a:r>
          </a:p>
        </p:txBody>
      </p:sp>
      <p:pic>
        <p:nvPicPr>
          <p:cNvPr id="1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6418" y="3961"/>
            <a:ext cx="1617482" cy="11539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115" y="1752600"/>
            <a:ext cx="4137627" cy="18281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029200" y="1447800"/>
            <a:ext cx="3993978" cy="338554"/>
          </a:xfrm>
          <a:prstGeom prst="rect">
            <a:avLst/>
          </a:prstGeom>
          <a:noFill/>
        </p:spPr>
        <p:txBody>
          <a:bodyPr wrap="none" rtlCol="0">
            <a:spAutoFit/>
          </a:bodyPr>
          <a:lstStyle/>
          <a:p>
            <a:r>
              <a:rPr lang="en-US" sz="1600" b="1" dirty="0" smtClean="0">
                <a:solidFill>
                  <a:srgbClr val="0033CC"/>
                </a:solidFill>
              </a:rPr>
              <a:t>X-ray reflectivity at the water-solid interface:</a:t>
            </a:r>
            <a:endParaRPr lang="en-US" sz="1600" b="1" dirty="0">
              <a:solidFill>
                <a:srgbClr val="0033CC"/>
              </a:solidFill>
            </a:endParaRPr>
          </a:p>
        </p:txBody>
      </p:sp>
      <p:sp>
        <p:nvSpPr>
          <p:cNvPr id="29" name="TextBox 28"/>
          <p:cNvSpPr txBox="1"/>
          <p:nvPr/>
        </p:nvSpPr>
        <p:spPr>
          <a:xfrm>
            <a:off x="129153" y="1905000"/>
            <a:ext cx="4976247" cy="4401205"/>
          </a:xfrm>
          <a:prstGeom prst="rect">
            <a:avLst/>
          </a:prstGeom>
          <a:noFill/>
        </p:spPr>
        <p:txBody>
          <a:bodyPr wrap="square" rtlCol="0">
            <a:spAutoFit/>
          </a:bodyPr>
          <a:lstStyle/>
          <a:p>
            <a:r>
              <a:rPr lang="en-US" dirty="0"/>
              <a:t>Guiding Questions: </a:t>
            </a:r>
            <a:endParaRPr lang="en-US" dirty="0" smtClean="0"/>
          </a:p>
          <a:p>
            <a:pPr marL="285750" indent="-285750">
              <a:buFont typeface="Wingdings"/>
              <a:buChar char="à"/>
            </a:pPr>
            <a:r>
              <a:rPr lang="en-US" dirty="0" smtClean="0">
                <a:sym typeface="Wingdings" panose="05000000000000000000" pitchFamily="2" charset="2"/>
              </a:rPr>
              <a:t>How does water organize at interfaces?</a:t>
            </a:r>
          </a:p>
          <a:p>
            <a:pPr marL="285750" indent="-285750">
              <a:buFontTx/>
              <a:buChar char="-"/>
            </a:pPr>
            <a:r>
              <a:rPr lang="en-US" sz="1600" dirty="0" smtClean="0">
                <a:sym typeface="Wingdings" panose="05000000000000000000" pitchFamily="2" charset="2"/>
              </a:rPr>
              <a:t>vertical and lateral water organization.</a:t>
            </a:r>
          </a:p>
          <a:p>
            <a:pPr marL="285750" indent="-285750">
              <a:buFontTx/>
              <a:buChar char="-"/>
            </a:pPr>
            <a:r>
              <a:rPr lang="en-US" sz="1600" dirty="0">
                <a:sym typeface="Wingdings" panose="05000000000000000000" pitchFamily="2" charset="2"/>
              </a:rPr>
              <a:t>d</a:t>
            </a:r>
            <a:r>
              <a:rPr lang="en-US" sz="1600" dirty="0" smtClean="0">
                <a:sym typeface="Wingdings" panose="05000000000000000000" pitchFamily="2" charset="2"/>
              </a:rPr>
              <a:t>irect visualization of hydrogen bonding network.</a:t>
            </a:r>
          </a:p>
          <a:p>
            <a:endParaRPr lang="en-US" dirty="0" smtClean="0">
              <a:sym typeface="Wingdings" panose="05000000000000000000" pitchFamily="2" charset="2"/>
            </a:endParaRPr>
          </a:p>
          <a:p>
            <a:endParaRPr lang="en-US" dirty="0">
              <a:sym typeface="Wingdings" panose="05000000000000000000" pitchFamily="2" charset="2"/>
            </a:endParaRPr>
          </a:p>
          <a:p>
            <a:pPr marL="285750" indent="-285750">
              <a:buFont typeface="Wingdings"/>
              <a:buChar char="à"/>
            </a:pPr>
            <a:r>
              <a:rPr lang="en-US" dirty="0" smtClean="0">
                <a:sym typeface="Wingdings" panose="05000000000000000000" pitchFamily="2" charset="2"/>
              </a:rPr>
              <a:t>Can we independently test and validate the experimentally determined structures with high level computations</a:t>
            </a:r>
          </a:p>
          <a:p>
            <a:r>
              <a:rPr lang="en-US" sz="1600" dirty="0" smtClean="0">
                <a:sym typeface="Wingdings" panose="05000000000000000000" pitchFamily="2" charset="2"/>
              </a:rPr>
              <a:t>- Coordinated studies with parallel density functional theory via the </a:t>
            </a:r>
            <a:r>
              <a:rPr lang="en-US" sz="1600" dirty="0" err="1" smtClean="0">
                <a:sym typeface="Wingdings" panose="05000000000000000000" pitchFamily="2" charset="2"/>
              </a:rPr>
              <a:t>MICCoM</a:t>
            </a:r>
            <a:r>
              <a:rPr lang="en-US" sz="1600" dirty="0" smtClean="0">
                <a:sym typeface="Wingdings" panose="05000000000000000000" pitchFamily="2" charset="2"/>
              </a:rPr>
              <a:t> Center*</a:t>
            </a:r>
            <a:endParaRPr lang="en-US" sz="1600" dirty="0" smtClean="0"/>
          </a:p>
        </p:txBody>
      </p:sp>
      <p:sp>
        <p:nvSpPr>
          <p:cNvPr id="5" name="TextBox 4"/>
          <p:cNvSpPr txBox="1"/>
          <p:nvPr/>
        </p:nvSpPr>
        <p:spPr>
          <a:xfrm>
            <a:off x="990600" y="2006084"/>
            <a:ext cx="237566" cy="369332"/>
          </a:xfrm>
          <a:prstGeom prst="rect">
            <a:avLst/>
          </a:prstGeom>
          <a:noFill/>
        </p:spPr>
        <p:txBody>
          <a:bodyPr wrap="none" rtlCol="0">
            <a:spAutoFit/>
          </a:bodyPr>
          <a:lstStyle/>
          <a:p>
            <a:r>
              <a:rPr lang="en-US" dirty="0" smtClean="0"/>
              <a:t> </a:t>
            </a:r>
            <a:endParaRPr lang="en-US" dirty="0"/>
          </a:p>
        </p:txBody>
      </p:sp>
      <p:pic>
        <p:nvPicPr>
          <p:cNvPr id="1030" name="Picture 6"/>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5376157" y="4331732"/>
            <a:ext cx="3234635" cy="2146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p:cNvSpPr txBox="1"/>
          <p:nvPr/>
        </p:nvSpPr>
        <p:spPr>
          <a:xfrm>
            <a:off x="4944492" y="3962400"/>
            <a:ext cx="4123308" cy="338554"/>
          </a:xfrm>
          <a:prstGeom prst="rect">
            <a:avLst/>
          </a:prstGeom>
          <a:noFill/>
        </p:spPr>
        <p:txBody>
          <a:bodyPr wrap="none" rtlCol="0">
            <a:spAutoFit/>
          </a:bodyPr>
          <a:lstStyle/>
          <a:p>
            <a:r>
              <a:rPr lang="en-US" sz="1600" b="1" dirty="0" smtClean="0">
                <a:solidFill>
                  <a:srgbClr val="0033CC"/>
                </a:solidFill>
              </a:rPr>
              <a:t>Example: vertical water structure at graphene:</a:t>
            </a:r>
            <a:endParaRPr lang="en-US" sz="1600" b="1" dirty="0">
              <a:solidFill>
                <a:srgbClr val="0033CC"/>
              </a:solidFill>
            </a:endParaRPr>
          </a:p>
        </p:txBody>
      </p:sp>
      <p:pic>
        <p:nvPicPr>
          <p:cNvPr id="33" name="Picture 4" descr="https://encrypted-tbn0.gstatic.com/images?q=tbn:ANd9GcQafLWQ2XWMf10FoxdKnxZvFbrjO3nXirUg9e85xVlfvYB0xcpmCw"/>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9111"/>
          <a:stretch/>
        </p:blipFill>
        <p:spPr bwMode="auto">
          <a:xfrm>
            <a:off x="6934200" y="152400"/>
            <a:ext cx="908895" cy="73519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838200" y="6202455"/>
            <a:ext cx="3795591" cy="276999"/>
          </a:xfrm>
          <a:prstGeom prst="rect">
            <a:avLst/>
          </a:prstGeom>
          <a:noFill/>
        </p:spPr>
        <p:txBody>
          <a:bodyPr wrap="none" rtlCol="0">
            <a:spAutoFit/>
          </a:bodyPr>
          <a:lstStyle/>
          <a:p>
            <a:r>
              <a:rPr lang="en-US" sz="1200" dirty="0" smtClean="0"/>
              <a:t>**Midwest Integrated Center for </a:t>
            </a:r>
            <a:r>
              <a:rPr lang="en-US" sz="1200" dirty="0"/>
              <a:t>C</a:t>
            </a:r>
            <a:r>
              <a:rPr lang="en-US" sz="1200" dirty="0" smtClean="0"/>
              <a:t>omputational Materials</a:t>
            </a:r>
            <a:endParaRPr lang="en-US" sz="1200" dirty="0"/>
          </a:p>
        </p:txBody>
      </p:sp>
      <p:sp>
        <p:nvSpPr>
          <p:cNvPr id="13" name="Text Box 4"/>
          <p:cNvSpPr txBox="1">
            <a:spLocks noChangeArrowheads="1"/>
          </p:cNvSpPr>
          <p:nvPr/>
        </p:nvSpPr>
        <p:spPr bwMode="auto">
          <a:xfrm>
            <a:off x="76200" y="0"/>
            <a:ext cx="8467917" cy="461665"/>
          </a:xfrm>
          <a:prstGeom prst="rect">
            <a:avLst/>
          </a:prstGeom>
          <a:noFill/>
          <a:ln w="9525">
            <a:noFill/>
            <a:miter lim="800000"/>
            <a:headEnd/>
            <a:tailEnd/>
          </a:ln>
        </p:spPr>
        <p:txBody>
          <a:bodyPr wrap="square">
            <a:spAutoFit/>
          </a:bodyPr>
          <a:lstStyle/>
          <a:p>
            <a:r>
              <a:rPr lang="en-US" i="1" dirty="0" smtClean="0">
                <a:solidFill>
                  <a:srgbClr val="0033CC"/>
                </a:solidFill>
              </a:rPr>
              <a:t>Understanding Water-Solid Interactions: P. </a:t>
            </a:r>
            <a:r>
              <a:rPr lang="en-US" i="1" dirty="0" err="1" smtClean="0">
                <a:solidFill>
                  <a:srgbClr val="0033CC"/>
                </a:solidFill>
              </a:rPr>
              <a:t>Fenter</a:t>
            </a:r>
            <a:endParaRPr lang="en-US" i="1" dirty="0" smtClean="0">
              <a:solidFill>
                <a:srgbClr val="0033CC"/>
              </a:solidFill>
            </a:endParaRPr>
          </a:p>
        </p:txBody>
      </p:sp>
      <p:sp>
        <p:nvSpPr>
          <p:cNvPr id="2" name="TextBox 1"/>
          <p:cNvSpPr txBox="1"/>
          <p:nvPr/>
        </p:nvSpPr>
        <p:spPr>
          <a:xfrm>
            <a:off x="8153400" y="2362200"/>
            <a:ext cx="782786" cy="400110"/>
          </a:xfrm>
          <a:prstGeom prst="rect">
            <a:avLst/>
          </a:prstGeom>
          <a:noFill/>
        </p:spPr>
        <p:txBody>
          <a:bodyPr wrap="none" rtlCol="0">
            <a:spAutoFit/>
          </a:bodyPr>
          <a:lstStyle/>
          <a:p>
            <a:r>
              <a:rPr lang="en-US" sz="2000" dirty="0" smtClean="0"/>
              <a:t>X-ray</a:t>
            </a:r>
            <a:endParaRPr lang="en-US" sz="2000" dirty="0"/>
          </a:p>
        </p:txBody>
      </p:sp>
    </p:spTree>
    <p:extLst>
      <p:ext uri="{BB962C8B-B14F-4D97-AF65-F5344CB8AC3E}">
        <p14:creationId xmlns:p14="http://schemas.microsoft.com/office/powerpoint/2010/main" val="205603442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3" name="Text Box 33"/>
          <p:cNvSpPr txBox="1">
            <a:spLocks noChangeArrowheads="1"/>
          </p:cNvSpPr>
          <p:nvPr/>
        </p:nvSpPr>
        <p:spPr bwMode="auto">
          <a:xfrm>
            <a:off x="533400" y="3276600"/>
            <a:ext cx="4751293"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algn="ctr" eaLnBrk="0" hangingPunct="0"/>
            <a:r>
              <a:rPr lang="en-US" sz="1400" dirty="0" smtClean="0">
                <a:solidFill>
                  <a:srgbClr val="000000"/>
                </a:solidFill>
                <a:cs typeface="Arial Unicode MS" charset="0"/>
              </a:rPr>
              <a:t>Stephen Wu (postdoc),  Jason Hoffman (recent postdoc, @ Harvard),   Anand Bhattacharya (PI)</a:t>
            </a:r>
            <a:endParaRPr lang="en-US" sz="1400" dirty="0">
              <a:solidFill>
                <a:srgbClr val="000000"/>
              </a:solidFill>
              <a:cs typeface="Arial Unicode MS" charset="0"/>
            </a:endParaRPr>
          </a:p>
        </p:txBody>
      </p:sp>
      <p:sp>
        <p:nvSpPr>
          <p:cNvPr id="20524" name="Text Box 44"/>
          <p:cNvSpPr txBox="1">
            <a:spLocks noChangeArrowheads="1"/>
          </p:cNvSpPr>
          <p:nvPr/>
        </p:nvSpPr>
        <p:spPr bwMode="auto">
          <a:xfrm>
            <a:off x="6395567" y="2740216"/>
            <a:ext cx="1473199"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en-US" sz="1400" dirty="0">
                <a:solidFill>
                  <a:srgbClr val="000000"/>
                </a:solidFill>
                <a:cs typeface="Arial Unicode MS" charset="0"/>
              </a:rPr>
              <a:t>John </a:t>
            </a:r>
            <a:r>
              <a:rPr lang="en-US" sz="1400" dirty="0" smtClean="0">
                <a:solidFill>
                  <a:srgbClr val="000000"/>
                </a:solidFill>
                <a:cs typeface="Arial Unicode MS" charset="0"/>
              </a:rPr>
              <a:t>Pearson</a:t>
            </a:r>
          </a:p>
          <a:p>
            <a:pPr eaLnBrk="0" hangingPunct="0"/>
            <a:r>
              <a:rPr lang="en-US" sz="1400" dirty="0" smtClean="0">
                <a:solidFill>
                  <a:srgbClr val="000000"/>
                </a:solidFill>
                <a:cs typeface="Arial Unicode MS" charset="0"/>
              </a:rPr>
              <a:t>(Sr. Engineer)</a:t>
            </a:r>
            <a:endParaRPr lang="en-US" sz="1400" dirty="0">
              <a:cs typeface="Arial Unicode MS" charset="0"/>
            </a:endParaRPr>
          </a:p>
        </p:txBody>
      </p:sp>
      <p:pic>
        <p:nvPicPr>
          <p:cNvPr id="20533" name="Picture 53" descr="pears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2524" y="728386"/>
            <a:ext cx="1710822" cy="191620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685800" y="1295400"/>
            <a:ext cx="3668059" cy="2042614"/>
          </a:xfrm>
          <a:prstGeom prst="rect">
            <a:avLst/>
          </a:prstGeom>
        </p:spPr>
      </p:pic>
      <p:pic>
        <p:nvPicPr>
          <p:cNvPr id="9" name="Picture 8" descr="imgres.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12756" y="4153643"/>
            <a:ext cx="1083860" cy="1300632"/>
          </a:xfrm>
          <a:prstGeom prst="rect">
            <a:avLst/>
          </a:prstGeom>
        </p:spPr>
      </p:pic>
      <p:sp>
        <p:nvSpPr>
          <p:cNvPr id="2" name="Slide Number Placeholder 1"/>
          <p:cNvSpPr>
            <a:spLocks noGrp="1"/>
          </p:cNvSpPr>
          <p:nvPr>
            <p:ph type="sldNum" sz="quarter" idx="4294967295"/>
          </p:nvPr>
        </p:nvSpPr>
        <p:spPr>
          <a:xfrm>
            <a:off x="8763000" y="6565900"/>
            <a:ext cx="384175" cy="276225"/>
          </a:xfrm>
          <a:prstGeom prst="rect">
            <a:avLst/>
          </a:prstGeom>
        </p:spPr>
        <p:txBody>
          <a:bodyPr/>
          <a:lstStyle/>
          <a:p>
            <a:pPr>
              <a:defRPr/>
            </a:pPr>
            <a:fld id="{BCF75F13-AF38-A54F-8058-F18FB26FAF4E}" type="slidenum">
              <a:rPr lang="en-US" smtClean="0"/>
              <a:pPr>
                <a:defRPr/>
              </a:pPr>
              <a:t>19</a:t>
            </a:fld>
            <a:endParaRPr lang="en-US"/>
          </a:p>
        </p:txBody>
      </p:sp>
      <p:pic>
        <p:nvPicPr>
          <p:cNvPr id="12" name="Picture 11" descr="Ming.jp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33131" y="4153643"/>
            <a:ext cx="1255453" cy="1329764"/>
          </a:xfrm>
          <a:prstGeom prst="rect">
            <a:avLst/>
          </a:prstGeom>
        </p:spPr>
      </p:pic>
      <p:pic>
        <p:nvPicPr>
          <p:cNvPr id="14" name="Picture 13"/>
          <p:cNvPicPr>
            <a:picLocks noChangeAspect="1"/>
          </p:cNvPicPr>
          <p:nvPr/>
        </p:nvPicPr>
        <p:blipFill>
          <a:blip r:embed="rId7"/>
          <a:stretch>
            <a:fillRect/>
          </a:stretch>
        </p:blipFill>
        <p:spPr>
          <a:xfrm>
            <a:off x="522939" y="4153643"/>
            <a:ext cx="1122951" cy="1270004"/>
          </a:xfrm>
          <a:prstGeom prst="rect">
            <a:avLst/>
          </a:prstGeom>
        </p:spPr>
      </p:pic>
      <p:pic>
        <p:nvPicPr>
          <p:cNvPr id="15" name="Picture 14" descr="355fbf0.jp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34227" y="4153643"/>
            <a:ext cx="1225176" cy="1225176"/>
          </a:xfrm>
          <a:prstGeom prst="rect">
            <a:avLst/>
          </a:prstGeom>
        </p:spPr>
      </p:pic>
      <p:sp>
        <p:nvSpPr>
          <p:cNvPr id="29" name="TextBox 28"/>
          <p:cNvSpPr txBox="1"/>
          <p:nvPr/>
        </p:nvSpPr>
        <p:spPr>
          <a:xfrm>
            <a:off x="4413625" y="5608921"/>
            <a:ext cx="2190376" cy="738664"/>
          </a:xfrm>
          <a:prstGeom prst="rect">
            <a:avLst/>
          </a:prstGeom>
          <a:noFill/>
        </p:spPr>
        <p:txBody>
          <a:bodyPr wrap="square" rtlCol="0">
            <a:spAutoFit/>
          </a:bodyPr>
          <a:lstStyle/>
          <a:p>
            <a:r>
              <a:rPr lang="en-US" sz="1400" dirty="0" smtClean="0">
                <a:solidFill>
                  <a:schemeClr val="tx1">
                    <a:lumMod val="50000"/>
                  </a:schemeClr>
                </a:solidFill>
              </a:rPr>
              <a:t>Prof. Brittany Nelson-</a:t>
            </a:r>
            <a:r>
              <a:rPr lang="en-US" sz="1400" dirty="0" err="1" smtClean="0">
                <a:solidFill>
                  <a:schemeClr val="tx1">
                    <a:lumMod val="50000"/>
                  </a:schemeClr>
                </a:solidFill>
              </a:rPr>
              <a:t>Cheeseman</a:t>
            </a:r>
            <a:r>
              <a:rPr lang="en-US" sz="1400" dirty="0" smtClean="0">
                <a:solidFill>
                  <a:schemeClr val="tx1">
                    <a:lumMod val="50000"/>
                  </a:schemeClr>
                </a:solidFill>
              </a:rPr>
              <a:t>, U. St. Thomas, MN</a:t>
            </a:r>
            <a:endParaRPr lang="en-US" sz="1400" dirty="0">
              <a:solidFill>
                <a:schemeClr val="tx1">
                  <a:lumMod val="50000"/>
                </a:schemeClr>
              </a:solidFill>
            </a:endParaRPr>
          </a:p>
        </p:txBody>
      </p:sp>
      <p:sp>
        <p:nvSpPr>
          <p:cNvPr id="30" name="TextBox 29"/>
          <p:cNvSpPr txBox="1"/>
          <p:nvPr/>
        </p:nvSpPr>
        <p:spPr>
          <a:xfrm>
            <a:off x="7018085" y="5608921"/>
            <a:ext cx="1924976" cy="523220"/>
          </a:xfrm>
          <a:prstGeom prst="rect">
            <a:avLst/>
          </a:prstGeom>
          <a:noFill/>
        </p:spPr>
        <p:txBody>
          <a:bodyPr wrap="none" rtlCol="0">
            <a:spAutoFit/>
          </a:bodyPr>
          <a:lstStyle/>
          <a:p>
            <a:pPr algn="ctr"/>
            <a:r>
              <a:rPr lang="en-US" sz="1400" dirty="0" smtClean="0">
                <a:solidFill>
                  <a:schemeClr val="tx1">
                    <a:lumMod val="50000"/>
                  </a:schemeClr>
                </a:solidFill>
              </a:rPr>
              <a:t>Prof. Ming Liu,</a:t>
            </a:r>
          </a:p>
          <a:p>
            <a:pPr algn="ctr"/>
            <a:r>
              <a:rPr lang="en-US" sz="1400" dirty="0" smtClean="0">
                <a:solidFill>
                  <a:schemeClr val="tx1">
                    <a:lumMod val="50000"/>
                  </a:schemeClr>
                </a:solidFill>
              </a:rPr>
              <a:t>Xian </a:t>
            </a:r>
            <a:r>
              <a:rPr lang="en-US" sz="1400" dirty="0" err="1" smtClean="0">
                <a:solidFill>
                  <a:schemeClr val="tx1">
                    <a:lumMod val="50000"/>
                  </a:schemeClr>
                </a:solidFill>
              </a:rPr>
              <a:t>Jiaotong</a:t>
            </a:r>
            <a:r>
              <a:rPr lang="en-US" sz="1400" dirty="0" smtClean="0">
                <a:solidFill>
                  <a:schemeClr val="tx1">
                    <a:lumMod val="50000"/>
                  </a:schemeClr>
                </a:solidFill>
              </a:rPr>
              <a:t> U., China</a:t>
            </a:r>
            <a:endParaRPr lang="en-US" sz="1400" dirty="0">
              <a:solidFill>
                <a:schemeClr val="tx1">
                  <a:lumMod val="50000"/>
                </a:schemeClr>
              </a:solidFill>
            </a:endParaRPr>
          </a:p>
        </p:txBody>
      </p:sp>
      <p:sp>
        <p:nvSpPr>
          <p:cNvPr id="17" name="TextBox 16"/>
          <p:cNvSpPr txBox="1"/>
          <p:nvPr/>
        </p:nvSpPr>
        <p:spPr>
          <a:xfrm>
            <a:off x="393703" y="5608921"/>
            <a:ext cx="1609385" cy="523220"/>
          </a:xfrm>
          <a:prstGeom prst="rect">
            <a:avLst/>
          </a:prstGeom>
          <a:noFill/>
        </p:spPr>
        <p:txBody>
          <a:bodyPr wrap="none" rtlCol="0">
            <a:spAutoFit/>
          </a:bodyPr>
          <a:lstStyle/>
          <a:p>
            <a:pPr algn="ctr"/>
            <a:r>
              <a:rPr lang="en-US" sz="1400" dirty="0" smtClean="0">
                <a:solidFill>
                  <a:schemeClr val="tx1">
                    <a:lumMod val="50000"/>
                  </a:schemeClr>
                </a:solidFill>
              </a:rPr>
              <a:t>Prof. Steve May,</a:t>
            </a:r>
          </a:p>
          <a:p>
            <a:pPr algn="ctr"/>
            <a:r>
              <a:rPr lang="en-US" sz="1400" dirty="0" smtClean="0">
                <a:solidFill>
                  <a:schemeClr val="tx1">
                    <a:lumMod val="50000"/>
                  </a:schemeClr>
                </a:solidFill>
              </a:rPr>
              <a:t>MSE Drexel U., PA</a:t>
            </a:r>
            <a:endParaRPr lang="en-US" sz="1400" dirty="0">
              <a:solidFill>
                <a:schemeClr val="tx1">
                  <a:lumMod val="50000"/>
                </a:schemeClr>
              </a:solidFill>
            </a:endParaRPr>
          </a:p>
        </p:txBody>
      </p:sp>
      <p:sp>
        <p:nvSpPr>
          <p:cNvPr id="32" name="TextBox 31"/>
          <p:cNvSpPr txBox="1"/>
          <p:nvPr/>
        </p:nvSpPr>
        <p:spPr>
          <a:xfrm>
            <a:off x="2534156" y="5608921"/>
            <a:ext cx="1548458" cy="523220"/>
          </a:xfrm>
          <a:prstGeom prst="rect">
            <a:avLst/>
          </a:prstGeom>
          <a:noFill/>
        </p:spPr>
        <p:txBody>
          <a:bodyPr wrap="none" rtlCol="0">
            <a:spAutoFit/>
          </a:bodyPr>
          <a:lstStyle/>
          <a:p>
            <a:pPr algn="ctr"/>
            <a:r>
              <a:rPr lang="en-US" sz="1400" dirty="0" smtClean="0">
                <a:solidFill>
                  <a:schemeClr val="tx1">
                    <a:lumMod val="50000"/>
                  </a:schemeClr>
                </a:solidFill>
              </a:rPr>
              <a:t>Dr. Tiffany Santos,</a:t>
            </a:r>
          </a:p>
          <a:p>
            <a:pPr algn="ctr"/>
            <a:r>
              <a:rPr lang="en-US" sz="1400" dirty="0" smtClean="0">
                <a:solidFill>
                  <a:schemeClr val="tx1">
                    <a:lumMod val="50000"/>
                  </a:schemeClr>
                </a:solidFill>
              </a:rPr>
              <a:t>Staff, HGST, CA</a:t>
            </a:r>
            <a:endParaRPr lang="en-US" sz="1400" dirty="0">
              <a:solidFill>
                <a:schemeClr val="tx1">
                  <a:lumMod val="50000"/>
                </a:schemeClr>
              </a:solidFill>
            </a:endParaRPr>
          </a:p>
        </p:txBody>
      </p:sp>
      <p:sp>
        <p:nvSpPr>
          <p:cNvPr id="18" name="TextBox 17"/>
          <p:cNvSpPr txBox="1"/>
          <p:nvPr/>
        </p:nvSpPr>
        <p:spPr>
          <a:xfrm>
            <a:off x="3733800" y="3886200"/>
            <a:ext cx="1336925" cy="307777"/>
          </a:xfrm>
          <a:prstGeom prst="rect">
            <a:avLst/>
          </a:prstGeom>
          <a:noFill/>
        </p:spPr>
        <p:txBody>
          <a:bodyPr wrap="none" rtlCol="0">
            <a:spAutoFit/>
          </a:bodyPr>
          <a:lstStyle/>
          <a:p>
            <a:r>
              <a:rPr lang="en-US" sz="1400" dirty="0" smtClean="0">
                <a:solidFill>
                  <a:schemeClr val="tx2"/>
                </a:solidFill>
              </a:rPr>
              <a:t>Postdoc Alumni</a:t>
            </a:r>
            <a:endParaRPr lang="en-US" sz="1400" dirty="0">
              <a:solidFill>
                <a:schemeClr val="tx2"/>
              </a:solidFill>
            </a:endParaRPr>
          </a:p>
        </p:txBody>
      </p:sp>
      <p:sp>
        <p:nvSpPr>
          <p:cNvPr id="19" name="Text Box 3"/>
          <p:cNvSpPr txBox="1">
            <a:spLocks noChangeArrowheads="1"/>
          </p:cNvSpPr>
          <p:nvPr/>
        </p:nvSpPr>
        <p:spPr bwMode="auto">
          <a:xfrm>
            <a:off x="0" y="0"/>
            <a:ext cx="851582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0" hangingPunct="0"/>
            <a:r>
              <a:rPr lang="en-US" sz="2400" dirty="0">
                <a:solidFill>
                  <a:schemeClr val="tx2"/>
                </a:solidFill>
                <a:latin typeface="Arial" charset="0"/>
              </a:rPr>
              <a:t>Digital </a:t>
            </a:r>
            <a:r>
              <a:rPr lang="en-US" sz="2400" dirty="0" smtClean="0">
                <a:solidFill>
                  <a:schemeClr val="tx2"/>
                </a:solidFill>
                <a:latin typeface="Arial" charset="0"/>
              </a:rPr>
              <a:t>Synthesis: tailoring novel properties in complex oxides </a:t>
            </a:r>
            <a:endParaRPr lang="en-US" sz="2400" dirty="0">
              <a:latin typeface="Chalkboard" charset="0"/>
            </a:endParaRPr>
          </a:p>
        </p:txBody>
      </p:sp>
      <p:sp>
        <p:nvSpPr>
          <p:cNvPr id="20" name="TextBox 19"/>
          <p:cNvSpPr txBox="1"/>
          <p:nvPr/>
        </p:nvSpPr>
        <p:spPr>
          <a:xfrm>
            <a:off x="381000" y="533400"/>
            <a:ext cx="3663044" cy="369332"/>
          </a:xfrm>
          <a:prstGeom prst="rect">
            <a:avLst/>
          </a:prstGeom>
          <a:noFill/>
        </p:spPr>
        <p:txBody>
          <a:bodyPr wrap="none" rtlCol="0">
            <a:spAutoFit/>
          </a:bodyPr>
          <a:lstStyle/>
          <a:p>
            <a:r>
              <a:rPr lang="en-US" dirty="0" smtClean="0"/>
              <a:t>Anand Bhattacharya, </a:t>
            </a:r>
            <a:r>
              <a:rPr lang="en-US" dirty="0" err="1" smtClean="0">
                <a:solidFill>
                  <a:srgbClr val="3366FF"/>
                </a:solidFill>
              </a:rPr>
              <a:t>anand@anl.gov</a:t>
            </a:r>
            <a:endParaRPr lang="en-US" dirty="0">
              <a:solidFill>
                <a:srgbClr val="3366FF"/>
              </a:solidFill>
            </a:endParaRPr>
          </a:p>
        </p:txBody>
      </p:sp>
    </p:spTree>
    <p:extLst>
      <p:ext uri="{BB962C8B-B14F-4D97-AF65-F5344CB8AC3E}">
        <p14:creationId xmlns:p14="http://schemas.microsoft.com/office/powerpoint/2010/main" val="14830090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2819400" y="76200"/>
            <a:ext cx="2201745" cy="461665"/>
          </a:xfrm>
          <a:prstGeom prst="rect">
            <a:avLst/>
          </a:prstGeom>
          <a:noFill/>
        </p:spPr>
        <p:txBody>
          <a:bodyPr wrap="none" rtlCol="0">
            <a:spAutoFit/>
          </a:bodyPr>
          <a:lstStyle/>
          <a:p>
            <a:r>
              <a:rPr lang="en-US" dirty="0" smtClean="0">
                <a:latin typeface="Comic Sans MS Bold"/>
                <a:cs typeface="Comic Sans MS Bold"/>
              </a:rPr>
              <a:t>Bedzyk group:</a:t>
            </a:r>
            <a:endParaRPr lang="en-US" dirty="0">
              <a:latin typeface="Comic Sans MS Bold"/>
              <a:cs typeface="Comic Sans MS Bold"/>
            </a:endParaRPr>
          </a:p>
        </p:txBody>
      </p:sp>
      <p:sp>
        <p:nvSpPr>
          <p:cNvPr id="6" name="TextBox 5"/>
          <p:cNvSpPr txBox="1"/>
          <p:nvPr/>
        </p:nvSpPr>
        <p:spPr>
          <a:xfrm>
            <a:off x="304800" y="4495800"/>
            <a:ext cx="8915400" cy="1569660"/>
          </a:xfrm>
          <a:prstGeom prst="rect">
            <a:avLst/>
          </a:prstGeom>
          <a:noFill/>
        </p:spPr>
        <p:txBody>
          <a:bodyPr wrap="square" rtlCol="0">
            <a:spAutoFit/>
          </a:bodyPr>
          <a:lstStyle/>
          <a:p>
            <a:r>
              <a:rPr lang="en-US" dirty="0" smtClean="0">
                <a:latin typeface="Comic Sans MS" pitchFamily="66" charset="0"/>
              </a:rPr>
              <a:t>Group breakdown: 2 postdocs, 	10 </a:t>
            </a:r>
            <a:r>
              <a:rPr lang="en-US" dirty="0">
                <a:latin typeface="Comic Sans MS" pitchFamily="66" charset="0"/>
              </a:rPr>
              <a:t>PhD graduate students: </a:t>
            </a:r>
            <a:endParaRPr lang="en-US" dirty="0" smtClean="0">
              <a:latin typeface="Comic Sans MS" pitchFamily="66" charset="0"/>
            </a:endParaRPr>
          </a:p>
          <a:p>
            <a:r>
              <a:rPr lang="en-US" dirty="0" smtClean="0">
                <a:latin typeface="Comic Sans MS" pitchFamily="66" charset="0"/>
              </a:rPr>
              <a:t>						6 MSE, </a:t>
            </a:r>
          </a:p>
          <a:p>
            <a:r>
              <a:rPr lang="en-US" dirty="0">
                <a:latin typeface="Comic Sans MS" pitchFamily="66" charset="0"/>
              </a:rPr>
              <a:t> </a:t>
            </a:r>
            <a:r>
              <a:rPr lang="en-US" dirty="0" smtClean="0">
                <a:latin typeface="Comic Sans MS" pitchFamily="66" charset="0"/>
              </a:rPr>
              <a:t>                                                 		3 Applied Physics</a:t>
            </a:r>
          </a:p>
          <a:p>
            <a:r>
              <a:rPr lang="en-US" dirty="0">
                <a:latin typeface="Comic Sans MS" pitchFamily="66" charset="0"/>
              </a:rPr>
              <a:t> </a:t>
            </a:r>
            <a:r>
              <a:rPr lang="en-US" dirty="0" smtClean="0">
                <a:latin typeface="Comic Sans MS" pitchFamily="66" charset="0"/>
              </a:rPr>
              <a:t>                                               </a:t>
            </a:r>
            <a:r>
              <a:rPr lang="en-US" dirty="0">
                <a:latin typeface="Comic Sans MS" pitchFamily="66" charset="0"/>
              </a:rPr>
              <a:t> </a:t>
            </a:r>
            <a:r>
              <a:rPr lang="en-US" dirty="0" smtClean="0">
                <a:latin typeface="Comic Sans MS" pitchFamily="66" charset="0"/>
              </a:rPr>
              <a:t> 		1 Physics &amp; Astronomy</a:t>
            </a:r>
            <a:endParaRPr lang="en-US" dirty="0">
              <a:latin typeface="Comic Sans MS" pitchFamily="66" charset="0"/>
            </a:endParaRPr>
          </a:p>
        </p:txBody>
      </p:sp>
      <p:sp>
        <p:nvSpPr>
          <p:cNvPr id="4" name="TextBox 3"/>
          <p:cNvSpPr txBox="1"/>
          <p:nvPr/>
        </p:nvSpPr>
        <p:spPr>
          <a:xfrm>
            <a:off x="228600" y="5334000"/>
            <a:ext cx="3454792" cy="461665"/>
          </a:xfrm>
          <a:prstGeom prst="rect">
            <a:avLst/>
          </a:prstGeom>
          <a:noFill/>
        </p:spPr>
        <p:txBody>
          <a:bodyPr wrap="none" rtlCol="0">
            <a:spAutoFit/>
          </a:bodyPr>
          <a:lstStyle/>
          <a:p>
            <a:r>
              <a:rPr lang="en-US" dirty="0"/>
              <a:t>3</a:t>
            </a:r>
            <a:r>
              <a:rPr lang="en-US" dirty="0" smtClean="0"/>
              <a:t> grads finishing next year</a:t>
            </a:r>
            <a:endParaRPr lang="en-US" dirty="0"/>
          </a:p>
        </p:txBody>
      </p:sp>
      <p:pic>
        <p:nvPicPr>
          <p:cNvPr id="5" name="Picture 4"/>
          <p:cNvPicPr>
            <a:picLocks noChangeAspect="1"/>
          </p:cNvPicPr>
          <p:nvPr/>
        </p:nvPicPr>
        <p:blipFill>
          <a:blip r:embed="rId2"/>
          <a:stretch>
            <a:fillRect/>
          </a:stretch>
        </p:blipFill>
        <p:spPr>
          <a:xfrm>
            <a:off x="1219200" y="609600"/>
            <a:ext cx="6553200" cy="3734887"/>
          </a:xfrm>
          <a:prstGeom prst="rect">
            <a:avLst/>
          </a:prstGeom>
        </p:spPr>
      </p:pic>
    </p:spTree>
    <p:extLst>
      <p:ext uri="{BB962C8B-B14F-4D97-AF65-F5344CB8AC3E}">
        <p14:creationId xmlns:p14="http://schemas.microsoft.com/office/powerpoint/2010/main" val="224061930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485750" y="59764"/>
            <a:ext cx="8515823" cy="46166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0" hangingPunct="0"/>
            <a:r>
              <a:rPr lang="en-US" sz="2400" dirty="0">
                <a:solidFill>
                  <a:schemeClr val="tx2"/>
                </a:solidFill>
                <a:latin typeface="Arial" charset="0"/>
              </a:rPr>
              <a:t>Digital </a:t>
            </a:r>
            <a:r>
              <a:rPr lang="en-US" sz="2400" dirty="0" smtClean="0">
                <a:solidFill>
                  <a:schemeClr val="tx2"/>
                </a:solidFill>
                <a:latin typeface="Arial" charset="0"/>
              </a:rPr>
              <a:t>Synthesis: tailoring novel properties in complex oxides </a:t>
            </a:r>
            <a:endParaRPr lang="en-US" sz="2400" dirty="0">
              <a:latin typeface="Chalkboard" charset="0"/>
            </a:endParaRPr>
          </a:p>
        </p:txBody>
      </p:sp>
      <p:grpSp>
        <p:nvGrpSpPr>
          <p:cNvPr id="8" name="Group 7"/>
          <p:cNvGrpSpPr/>
          <p:nvPr/>
        </p:nvGrpSpPr>
        <p:grpSpPr>
          <a:xfrm>
            <a:off x="3207420" y="3353808"/>
            <a:ext cx="3695862" cy="3220568"/>
            <a:chOff x="3207420" y="3353808"/>
            <a:chExt cx="3695862" cy="3220568"/>
          </a:xfrm>
        </p:grpSpPr>
        <p:sp>
          <p:nvSpPr>
            <p:cNvPr id="7" name="TextBox 6"/>
            <p:cNvSpPr txBox="1"/>
            <p:nvPr/>
          </p:nvSpPr>
          <p:spPr>
            <a:xfrm>
              <a:off x="4296164" y="3353808"/>
              <a:ext cx="1073345" cy="369332"/>
            </a:xfrm>
            <a:prstGeom prst="rect">
              <a:avLst/>
            </a:prstGeom>
            <a:noFill/>
          </p:spPr>
          <p:txBody>
            <a:bodyPr wrap="square" lIns="0" tIns="0" rIns="0" bIns="0" rtlCol="0" anchor="ctr">
              <a:spAutoFit/>
            </a:bodyPr>
            <a:lstStyle/>
            <a:p>
              <a:r>
                <a:rPr lang="en-US" sz="2400" dirty="0" smtClean="0">
                  <a:solidFill>
                    <a:srgbClr val="007A08"/>
                  </a:solidFill>
                  <a:latin typeface="Arial"/>
                  <a:cs typeface="Arial"/>
                </a:rPr>
                <a:t>Explore</a:t>
              </a:r>
              <a:endParaRPr lang="en-US" sz="2400" dirty="0">
                <a:solidFill>
                  <a:srgbClr val="007A08"/>
                </a:solidFill>
                <a:latin typeface="Arial"/>
                <a:cs typeface="Arial"/>
              </a:endParaRPr>
            </a:p>
          </p:txBody>
        </p:sp>
        <p:sp>
          <p:nvSpPr>
            <p:cNvPr id="21" name="Rectangle 20"/>
            <p:cNvSpPr/>
            <p:nvPr/>
          </p:nvSpPr>
          <p:spPr>
            <a:xfrm>
              <a:off x="3208460" y="5989600"/>
              <a:ext cx="3694822" cy="584776"/>
            </a:xfrm>
            <a:prstGeom prst="rect">
              <a:avLst/>
            </a:prstGeom>
          </p:spPr>
          <p:txBody>
            <a:bodyPr wrap="square">
              <a:spAutoFit/>
            </a:bodyPr>
            <a:lstStyle/>
            <a:p>
              <a:pPr algn="ctr"/>
              <a:r>
                <a:rPr lang="de-DE" sz="1600" dirty="0" err="1" smtClean="0">
                  <a:solidFill>
                    <a:schemeClr val="bg2">
                      <a:lumMod val="10000"/>
                    </a:schemeClr>
                  </a:solidFill>
                </a:rPr>
                <a:t>Magnetic</a:t>
              </a:r>
              <a:r>
                <a:rPr lang="de-DE" sz="1600" dirty="0" smtClean="0">
                  <a:solidFill>
                    <a:schemeClr val="bg2">
                      <a:lumMod val="10000"/>
                    </a:schemeClr>
                  </a:solidFill>
                </a:rPr>
                <a:t> </a:t>
              </a:r>
              <a:r>
                <a:rPr lang="de-DE" sz="1600" dirty="0" err="1" smtClean="0">
                  <a:solidFill>
                    <a:schemeClr val="bg2">
                      <a:lumMod val="10000"/>
                    </a:schemeClr>
                  </a:solidFill>
                </a:rPr>
                <a:t>structure</a:t>
              </a:r>
              <a:r>
                <a:rPr lang="de-DE" sz="1600" dirty="0" smtClean="0">
                  <a:solidFill>
                    <a:schemeClr val="bg2">
                      <a:lumMod val="10000"/>
                    </a:schemeClr>
                  </a:solidFill>
                </a:rPr>
                <a:t>;  </a:t>
              </a:r>
              <a:r>
                <a:rPr lang="de-DE" sz="1600" dirty="0" smtClean="0">
                  <a:solidFill>
                    <a:srgbClr val="FF0000"/>
                  </a:solidFill>
                </a:rPr>
                <a:t>T</a:t>
              </a:r>
              <a:r>
                <a:rPr lang="de-DE" sz="1600" baseline="-25000" dirty="0" smtClean="0">
                  <a:solidFill>
                    <a:srgbClr val="FF0000"/>
                  </a:solidFill>
                </a:rPr>
                <a:t>N </a:t>
              </a:r>
              <a:r>
                <a:rPr lang="de-DE" sz="1600" dirty="0" smtClean="0">
                  <a:solidFill>
                    <a:srgbClr val="FF0000"/>
                  </a:solidFill>
                </a:rPr>
                <a:t> </a:t>
              </a:r>
              <a:r>
                <a:rPr lang="de-DE" sz="1600" dirty="0" err="1" smtClean="0">
                  <a:solidFill>
                    <a:srgbClr val="FF0000"/>
                  </a:solidFill>
                </a:rPr>
                <a:t>increases</a:t>
              </a:r>
              <a:r>
                <a:rPr lang="de-DE" sz="1600" dirty="0" smtClean="0">
                  <a:solidFill>
                    <a:srgbClr val="FF0000"/>
                  </a:solidFill>
                </a:rPr>
                <a:t> </a:t>
              </a:r>
              <a:r>
                <a:rPr lang="de-DE" sz="1600" dirty="0" err="1" smtClean="0">
                  <a:solidFill>
                    <a:srgbClr val="FF0000"/>
                  </a:solidFill>
                </a:rPr>
                <a:t>by</a:t>
              </a:r>
              <a:r>
                <a:rPr lang="de-DE" sz="1600" dirty="0" smtClean="0">
                  <a:solidFill>
                    <a:srgbClr val="FF0000"/>
                  </a:solidFill>
                </a:rPr>
                <a:t> 70 K </a:t>
              </a:r>
            </a:p>
            <a:p>
              <a:pPr algn="ctr"/>
              <a:r>
                <a:rPr lang="de-DE" sz="1600" dirty="0" smtClean="0">
                  <a:solidFill>
                    <a:schemeClr val="bg2">
                      <a:lumMod val="10000"/>
                    </a:schemeClr>
                  </a:solidFill>
                </a:rPr>
                <a:t>Nat. Mater. </a:t>
              </a:r>
              <a:r>
                <a:rPr lang="de-DE" sz="1600" b="1" dirty="0" smtClean="0">
                  <a:solidFill>
                    <a:schemeClr val="bg2">
                      <a:lumMod val="10000"/>
                    </a:schemeClr>
                  </a:solidFill>
                </a:rPr>
                <a:t>8,</a:t>
              </a:r>
              <a:r>
                <a:rPr lang="de-DE" sz="1600" dirty="0" smtClean="0">
                  <a:solidFill>
                    <a:schemeClr val="bg2">
                      <a:lumMod val="10000"/>
                    </a:schemeClr>
                  </a:solidFill>
                </a:rPr>
                <a:t> 892 (2009)</a:t>
              </a:r>
              <a:r>
                <a:rPr lang="de-DE" sz="1600" dirty="0"/>
                <a:t>.</a:t>
              </a:r>
              <a:r>
                <a:rPr lang="de-DE" sz="1600" dirty="0" smtClean="0"/>
                <a:t> </a:t>
              </a:r>
              <a:endParaRPr lang="en-US" sz="1600" dirty="0">
                <a:solidFill>
                  <a:schemeClr val="bg2">
                    <a:lumMod val="10000"/>
                  </a:schemeClr>
                </a:solidFill>
              </a:endParaRPr>
            </a:p>
          </p:txBody>
        </p:sp>
        <p:pic>
          <p:nvPicPr>
            <p:cNvPr id="34" name="Picture 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7420" y="3428321"/>
              <a:ext cx="3135879" cy="2706943"/>
            </a:xfrm>
            <a:prstGeom prst="rect">
              <a:avLst/>
            </a:prstGeom>
            <a:noFill/>
            <a:ln w="9525">
              <a:noFill/>
              <a:miter lim="800000"/>
              <a:headEnd/>
              <a:tailEnd/>
            </a:ln>
            <a:effectLst/>
            <a:extLst>
              <a:ext uri="{909E8E84-426E-40dd-AFC4-6F175D3DCCD1}">
                <a14:hiddenFill xmlns:a14="http://schemas.microsoft.com/office/drawing/2010/main">
                  <a:solidFill>
                    <a:srgbClr val="BBE0E3"/>
                  </a:solidFill>
                </a14:hiddenFill>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pic>
      </p:grpSp>
      <p:grpSp>
        <p:nvGrpSpPr>
          <p:cNvPr id="5" name="Group 4"/>
          <p:cNvGrpSpPr/>
          <p:nvPr/>
        </p:nvGrpSpPr>
        <p:grpSpPr>
          <a:xfrm>
            <a:off x="3557173" y="855236"/>
            <a:ext cx="2460116" cy="2334469"/>
            <a:chOff x="3542232" y="631121"/>
            <a:chExt cx="2460116" cy="2334469"/>
          </a:xfrm>
        </p:grpSpPr>
        <p:sp>
          <p:nvSpPr>
            <p:cNvPr id="12" name="TextBox 11"/>
            <p:cNvSpPr txBox="1"/>
            <p:nvPr/>
          </p:nvSpPr>
          <p:spPr>
            <a:xfrm>
              <a:off x="4099677" y="631121"/>
              <a:ext cx="1387132" cy="369332"/>
            </a:xfrm>
            <a:prstGeom prst="rect">
              <a:avLst/>
            </a:prstGeom>
            <a:noFill/>
          </p:spPr>
          <p:txBody>
            <a:bodyPr wrap="square" lIns="0" tIns="0" rIns="0" bIns="0" rtlCol="0" anchor="ctr">
              <a:spAutoFit/>
            </a:bodyPr>
            <a:lstStyle/>
            <a:p>
              <a:r>
                <a:rPr lang="en-US" sz="2400" dirty="0" smtClean="0">
                  <a:solidFill>
                    <a:srgbClr val="FF6600"/>
                  </a:solidFill>
                  <a:latin typeface="Arial"/>
                  <a:cs typeface="Arial"/>
                </a:rPr>
                <a:t>Conceive</a:t>
              </a:r>
              <a:endParaRPr lang="en-US" sz="2400" dirty="0">
                <a:solidFill>
                  <a:srgbClr val="FF6600"/>
                </a:solidFill>
                <a:latin typeface="Arial"/>
                <a:cs typeface="Arial"/>
              </a:endParaRPr>
            </a:p>
          </p:txBody>
        </p:sp>
        <p:pic>
          <p:nvPicPr>
            <p:cNvPr id="35" name="Picture 2" descr="3DRand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42232" y="1054828"/>
              <a:ext cx="1048863" cy="105326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5" descr="3DDi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4754" y="1400498"/>
              <a:ext cx="1040199" cy="1013387"/>
            </a:xfrm>
            <a:prstGeom prst="rect">
              <a:avLst/>
            </a:prstGeom>
            <a:noFill/>
            <a:extLst>
              <a:ext uri="{909E8E84-426E-40dd-AFC4-6F175D3DCCD1}">
                <a14:hiddenFill xmlns:a14="http://schemas.microsoft.com/office/drawing/2010/main">
                  <a:solidFill>
                    <a:srgbClr val="FFFFFF"/>
                  </a:solidFill>
                </a14:hiddenFill>
              </a:ext>
            </a:extLst>
          </p:spPr>
        </p:pic>
        <p:sp>
          <p:nvSpPr>
            <p:cNvPr id="83" name="TextBox 82"/>
            <p:cNvSpPr txBox="1"/>
            <p:nvPr/>
          </p:nvSpPr>
          <p:spPr>
            <a:xfrm>
              <a:off x="3652848" y="2380814"/>
              <a:ext cx="2349500" cy="584776"/>
            </a:xfrm>
            <a:prstGeom prst="rect">
              <a:avLst/>
            </a:prstGeom>
            <a:noFill/>
          </p:spPr>
          <p:txBody>
            <a:bodyPr wrap="square" rtlCol="0">
              <a:spAutoFit/>
            </a:bodyPr>
            <a:lstStyle/>
            <a:p>
              <a:r>
                <a:rPr lang="en-US" sz="1600" dirty="0" smtClean="0">
                  <a:solidFill>
                    <a:schemeClr val="bg2">
                      <a:lumMod val="10000"/>
                    </a:schemeClr>
                  </a:solidFill>
                </a:rPr>
                <a:t>What is the role of </a:t>
              </a:r>
              <a:r>
                <a:rPr lang="en-US" sz="1600" dirty="0" err="1" smtClean="0">
                  <a:solidFill>
                    <a:schemeClr val="bg2">
                      <a:lumMod val="10000"/>
                    </a:schemeClr>
                  </a:solidFill>
                </a:rPr>
                <a:t>cation</a:t>
              </a:r>
              <a:r>
                <a:rPr lang="en-US" sz="1600" dirty="0" smtClean="0">
                  <a:solidFill>
                    <a:schemeClr val="bg2">
                      <a:lumMod val="10000"/>
                    </a:schemeClr>
                  </a:solidFill>
                </a:rPr>
                <a:t> disorder?</a:t>
              </a:r>
              <a:endParaRPr lang="en-US" sz="1600" dirty="0">
                <a:solidFill>
                  <a:schemeClr val="bg2">
                    <a:lumMod val="10000"/>
                  </a:schemeClr>
                </a:solidFill>
              </a:endParaRPr>
            </a:p>
          </p:txBody>
        </p:sp>
      </p:grpSp>
      <p:grpSp>
        <p:nvGrpSpPr>
          <p:cNvPr id="9" name="Group 8"/>
          <p:cNvGrpSpPr/>
          <p:nvPr/>
        </p:nvGrpSpPr>
        <p:grpSpPr>
          <a:xfrm>
            <a:off x="67444" y="1847883"/>
            <a:ext cx="2944774" cy="3667637"/>
            <a:chOff x="67444" y="1847883"/>
            <a:chExt cx="2944774" cy="3667637"/>
          </a:xfrm>
        </p:grpSpPr>
        <p:sp>
          <p:nvSpPr>
            <p:cNvPr id="10" name="TextBox 9"/>
            <p:cNvSpPr txBox="1"/>
            <p:nvPr/>
          </p:nvSpPr>
          <p:spPr>
            <a:xfrm>
              <a:off x="1086225" y="1847883"/>
              <a:ext cx="1251637" cy="369332"/>
            </a:xfrm>
            <a:prstGeom prst="rect">
              <a:avLst/>
            </a:prstGeom>
            <a:noFill/>
          </p:spPr>
          <p:txBody>
            <a:bodyPr wrap="square" lIns="0" tIns="0" rIns="0" bIns="0" rtlCol="0" anchor="ctr">
              <a:spAutoFit/>
            </a:bodyPr>
            <a:lstStyle/>
            <a:p>
              <a:r>
                <a:rPr lang="en-US" sz="2400" dirty="0" smtClean="0">
                  <a:solidFill>
                    <a:srgbClr val="FF0000"/>
                  </a:solidFill>
                  <a:latin typeface="Arial"/>
                  <a:cs typeface="Arial"/>
                </a:rPr>
                <a:t>Discover</a:t>
              </a:r>
              <a:endParaRPr lang="en-US" sz="2400" dirty="0">
                <a:solidFill>
                  <a:srgbClr val="FF0000"/>
                </a:solidFill>
                <a:latin typeface="Arial"/>
                <a:cs typeface="Arial"/>
              </a:endParaRPr>
            </a:p>
          </p:txBody>
        </p:sp>
        <p:pic>
          <p:nvPicPr>
            <p:cNvPr id="52" name="Picture 51"/>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5400000">
              <a:off x="-945116" y="3206096"/>
              <a:ext cx="2668924" cy="643804"/>
            </a:xfrm>
            <a:prstGeom prst="rect">
              <a:avLst/>
            </a:prstGeom>
          </p:spPr>
        </p:pic>
        <p:pic>
          <p:nvPicPr>
            <p:cNvPr id="81" name="Picture 10" descr="0128 canting fig.jpg"/>
            <p:cNvPicPr>
              <a:picLocks noChangeAspect="1"/>
            </p:cNvPicPr>
            <p:nvPr/>
          </p:nvPicPr>
          <p:blipFill>
            <a:blip r:embed="rId7">
              <a:extLst>
                <a:ext uri="{28A0092B-C50C-407E-A947-70E740481C1C}">
                  <a14:useLocalDpi xmlns:a14="http://schemas.microsoft.com/office/drawing/2010/main" val="0"/>
                </a:ext>
              </a:extLst>
            </a:blip>
            <a:srcRect l="4935" t="2222" r="14288" b="6667"/>
            <a:stretch>
              <a:fillRect/>
            </a:stretch>
          </p:blipFill>
          <p:spPr bwMode="auto">
            <a:xfrm>
              <a:off x="724463" y="2578364"/>
              <a:ext cx="2287755" cy="19754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 name="Rectangle 83"/>
            <p:cNvSpPr/>
            <p:nvPr/>
          </p:nvSpPr>
          <p:spPr>
            <a:xfrm>
              <a:off x="558800" y="4930744"/>
              <a:ext cx="2222500" cy="584776"/>
            </a:xfrm>
            <a:prstGeom prst="rect">
              <a:avLst/>
            </a:prstGeom>
          </p:spPr>
          <p:txBody>
            <a:bodyPr wrap="square">
              <a:spAutoFit/>
            </a:bodyPr>
            <a:lstStyle/>
            <a:p>
              <a:pPr algn="ctr"/>
              <a:r>
                <a:rPr lang="en-US" sz="1600" dirty="0" smtClean="0">
                  <a:solidFill>
                    <a:schemeClr val="bg2">
                      <a:lumMod val="10000"/>
                    </a:schemeClr>
                  </a:solidFill>
                </a:rPr>
                <a:t>Canted magnetic state</a:t>
              </a:r>
            </a:p>
            <a:p>
              <a:pPr algn="ctr"/>
              <a:r>
                <a:rPr lang="en-US" sz="1600" dirty="0" smtClean="0">
                  <a:solidFill>
                    <a:schemeClr val="bg2">
                      <a:lumMod val="10000"/>
                    </a:schemeClr>
                  </a:solidFill>
                </a:rPr>
                <a:t>PRL </a:t>
              </a:r>
              <a:r>
                <a:rPr lang="en-US" sz="1600" b="1" dirty="0">
                  <a:solidFill>
                    <a:schemeClr val="bg2">
                      <a:lumMod val="10000"/>
                    </a:schemeClr>
                  </a:solidFill>
                </a:rPr>
                <a:t>107</a:t>
              </a:r>
              <a:r>
                <a:rPr lang="en-US" sz="1600" dirty="0">
                  <a:solidFill>
                    <a:schemeClr val="bg2">
                      <a:lumMod val="10000"/>
                    </a:schemeClr>
                  </a:solidFill>
                </a:rPr>
                <a:t>, 167202 (2011).</a:t>
              </a:r>
            </a:p>
          </p:txBody>
        </p:sp>
      </p:grpSp>
      <p:grpSp>
        <p:nvGrpSpPr>
          <p:cNvPr id="6" name="Group 5"/>
          <p:cNvGrpSpPr/>
          <p:nvPr/>
        </p:nvGrpSpPr>
        <p:grpSpPr>
          <a:xfrm>
            <a:off x="6729043" y="1847700"/>
            <a:ext cx="2309644" cy="3522336"/>
            <a:chOff x="6729043" y="1847700"/>
            <a:chExt cx="2309644" cy="3522336"/>
          </a:xfrm>
        </p:grpSpPr>
        <p:sp>
          <p:nvSpPr>
            <p:cNvPr id="15" name="TextBox 14"/>
            <p:cNvSpPr txBox="1"/>
            <p:nvPr/>
          </p:nvSpPr>
          <p:spPr>
            <a:xfrm>
              <a:off x="7117439" y="1847700"/>
              <a:ext cx="1544227" cy="369332"/>
            </a:xfrm>
            <a:prstGeom prst="rect">
              <a:avLst/>
            </a:prstGeom>
            <a:noFill/>
          </p:spPr>
          <p:txBody>
            <a:bodyPr wrap="square" lIns="0" tIns="0" rIns="0" bIns="0" rtlCol="0" anchor="ctr">
              <a:spAutoFit/>
            </a:bodyPr>
            <a:lstStyle/>
            <a:p>
              <a:r>
                <a:rPr lang="en-US" sz="2400" dirty="0" smtClean="0">
                  <a:solidFill>
                    <a:srgbClr val="0C47FF"/>
                  </a:solidFill>
                  <a:latin typeface="Arial"/>
                  <a:cs typeface="Arial"/>
                </a:rPr>
                <a:t>Synthesize</a:t>
              </a:r>
              <a:endParaRPr lang="en-US" sz="2400" dirty="0">
                <a:solidFill>
                  <a:srgbClr val="0C47FF"/>
                </a:solidFill>
                <a:latin typeface="Arial"/>
                <a:cs typeface="Arial"/>
              </a:endParaRPr>
            </a:p>
          </p:txBody>
        </p:sp>
        <p:sp>
          <p:nvSpPr>
            <p:cNvPr id="23" name="Text Box 7"/>
            <p:cNvSpPr txBox="1">
              <a:spLocks noChangeArrowheads="1"/>
            </p:cNvSpPr>
            <p:nvPr/>
          </p:nvSpPr>
          <p:spPr bwMode="auto">
            <a:xfrm>
              <a:off x="7043884" y="4458784"/>
              <a:ext cx="1525023" cy="3077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wrap="none">
              <a:spAutoFit/>
            </a:bodyPr>
            <a:lstStyle>
              <a:lvl1pPr>
                <a:defRPr>
                  <a:solidFill>
                    <a:schemeClr val="tx1"/>
                  </a:solidFill>
                  <a:latin typeface="Calibri" charset="0"/>
                  <a:ea typeface="ＭＳ Ｐゴシック" charset="0"/>
                  <a:cs typeface="ＭＳ Ｐゴシック" charset="0"/>
                </a:defRPr>
              </a:lvl1pPr>
              <a:lvl2pPr marL="742950" indent="-285750">
                <a:defRPr>
                  <a:solidFill>
                    <a:schemeClr val="tx1"/>
                  </a:solidFill>
                  <a:latin typeface="Calibri" charset="0"/>
                  <a:ea typeface="ＭＳ Ｐゴシック" charset="0"/>
                </a:defRPr>
              </a:lvl2pPr>
              <a:lvl3pPr marL="1143000" indent="-228600">
                <a:defRPr>
                  <a:solidFill>
                    <a:schemeClr val="tx1"/>
                  </a:solidFill>
                  <a:latin typeface="Calibri" charset="0"/>
                  <a:ea typeface="ＭＳ Ｐゴシック" charset="0"/>
                </a:defRPr>
              </a:lvl3pPr>
              <a:lvl4pPr marL="1600200" indent="-228600">
                <a:defRPr>
                  <a:solidFill>
                    <a:schemeClr val="tx1"/>
                  </a:solidFill>
                  <a:latin typeface="Calibri" charset="0"/>
                  <a:ea typeface="ＭＳ Ｐゴシック" charset="0"/>
                </a:defRPr>
              </a:lvl4pPr>
              <a:lvl5pPr marL="2057400" indent="-228600">
                <a:defRPr>
                  <a:solidFill>
                    <a:schemeClr val="tx1"/>
                  </a:solidFill>
                  <a:latin typeface="Calibri" charset="0"/>
                  <a:ea typeface="ＭＳ Ｐゴシック" charset="0"/>
                </a:defRPr>
              </a:lvl5pPr>
              <a:lvl6pPr marL="2514600" indent="-228600" fontAlgn="base">
                <a:spcBef>
                  <a:spcPct val="0"/>
                </a:spcBef>
                <a:spcAft>
                  <a:spcPct val="0"/>
                </a:spcAft>
                <a:defRPr>
                  <a:solidFill>
                    <a:schemeClr val="tx1"/>
                  </a:solidFill>
                  <a:latin typeface="Calibri" charset="0"/>
                  <a:ea typeface="ＭＳ Ｐゴシック" charset="0"/>
                </a:defRPr>
              </a:lvl6pPr>
              <a:lvl7pPr marL="2971800" indent="-228600" fontAlgn="base">
                <a:spcBef>
                  <a:spcPct val="0"/>
                </a:spcBef>
                <a:spcAft>
                  <a:spcPct val="0"/>
                </a:spcAft>
                <a:defRPr>
                  <a:solidFill>
                    <a:schemeClr val="tx1"/>
                  </a:solidFill>
                  <a:latin typeface="Calibri" charset="0"/>
                  <a:ea typeface="ＭＳ Ｐゴシック" charset="0"/>
                </a:defRPr>
              </a:lvl7pPr>
              <a:lvl8pPr marL="3429000" indent="-228600" fontAlgn="base">
                <a:spcBef>
                  <a:spcPct val="0"/>
                </a:spcBef>
                <a:spcAft>
                  <a:spcPct val="0"/>
                </a:spcAft>
                <a:defRPr>
                  <a:solidFill>
                    <a:schemeClr val="tx1"/>
                  </a:solidFill>
                  <a:latin typeface="Calibri" charset="0"/>
                  <a:ea typeface="ＭＳ Ｐゴシック" charset="0"/>
                </a:defRPr>
              </a:lvl8pPr>
              <a:lvl9pPr marL="3886200" indent="-228600" fontAlgn="base">
                <a:spcBef>
                  <a:spcPct val="0"/>
                </a:spcBef>
                <a:spcAft>
                  <a:spcPct val="0"/>
                </a:spcAft>
                <a:defRPr>
                  <a:solidFill>
                    <a:schemeClr val="tx1"/>
                  </a:solidFill>
                  <a:latin typeface="Calibri" charset="0"/>
                  <a:ea typeface="ＭＳ Ｐゴシック" charset="0"/>
                </a:defRPr>
              </a:lvl9pPr>
            </a:lstStyle>
            <a:p>
              <a:pPr eaLnBrk="0" hangingPunct="0"/>
              <a:r>
                <a:rPr lang="en-US" sz="1400" dirty="0">
                  <a:solidFill>
                    <a:schemeClr val="bg2">
                      <a:lumMod val="10000"/>
                    </a:schemeClr>
                  </a:solidFill>
                  <a:latin typeface="Arial" charset="0"/>
                </a:rPr>
                <a:t>LaMnO</a:t>
              </a:r>
              <a:r>
                <a:rPr lang="en-US" sz="1400" baseline="-25000" dirty="0">
                  <a:solidFill>
                    <a:schemeClr val="bg2">
                      <a:lumMod val="10000"/>
                    </a:schemeClr>
                  </a:solidFill>
                  <a:latin typeface="Arial" charset="0"/>
                </a:rPr>
                <a:t>3</a:t>
              </a:r>
              <a:r>
                <a:rPr lang="en-US" sz="1400" dirty="0">
                  <a:solidFill>
                    <a:schemeClr val="bg2">
                      <a:lumMod val="10000"/>
                    </a:schemeClr>
                  </a:solidFill>
                  <a:latin typeface="Arial" charset="0"/>
                </a:rPr>
                <a:t>/SrMnO</a:t>
              </a:r>
              <a:r>
                <a:rPr lang="en-US" sz="1400" baseline="-25000" dirty="0">
                  <a:solidFill>
                    <a:schemeClr val="bg2">
                      <a:lumMod val="10000"/>
                    </a:schemeClr>
                  </a:solidFill>
                  <a:latin typeface="Arial" charset="0"/>
                </a:rPr>
                <a:t>3</a:t>
              </a:r>
              <a:endParaRPr lang="en-US" sz="1400" dirty="0">
                <a:solidFill>
                  <a:schemeClr val="bg2">
                    <a:lumMod val="10000"/>
                  </a:schemeClr>
                </a:solidFill>
                <a:latin typeface="Arial" charset="0"/>
              </a:endParaRPr>
            </a:p>
          </p:txBody>
        </p:sp>
        <p:pic>
          <p:nvPicPr>
            <p:cNvPr id="45" name="Picture 44"/>
            <p:cNvPicPr>
              <a:picLocks noChangeAspect="1"/>
            </p:cNvPicPr>
            <p:nvPr/>
          </p:nvPicPr>
          <p:blipFill>
            <a:blip r:embed="rId8"/>
            <a:stretch>
              <a:fillRect/>
            </a:stretch>
          </p:blipFill>
          <p:spPr>
            <a:xfrm>
              <a:off x="6795114" y="2358530"/>
              <a:ext cx="2243573" cy="1971982"/>
            </a:xfrm>
            <a:prstGeom prst="rect">
              <a:avLst/>
            </a:prstGeom>
          </p:spPr>
        </p:pic>
        <p:sp>
          <p:nvSpPr>
            <p:cNvPr id="85" name="TextBox 84"/>
            <p:cNvSpPr txBox="1"/>
            <p:nvPr/>
          </p:nvSpPr>
          <p:spPr>
            <a:xfrm>
              <a:off x="6729043" y="4785260"/>
              <a:ext cx="2235200" cy="584776"/>
            </a:xfrm>
            <a:prstGeom prst="rect">
              <a:avLst/>
            </a:prstGeom>
            <a:noFill/>
          </p:spPr>
          <p:txBody>
            <a:bodyPr wrap="square" rtlCol="0">
              <a:spAutoFit/>
            </a:bodyPr>
            <a:lstStyle/>
            <a:p>
              <a:r>
                <a:rPr lang="en-US" sz="1600" dirty="0" smtClean="0">
                  <a:solidFill>
                    <a:schemeClr val="bg2">
                      <a:lumMod val="10000"/>
                    </a:schemeClr>
                  </a:solidFill>
                </a:rPr>
                <a:t>Create model materials systems with oxide-MBE</a:t>
              </a:r>
              <a:endParaRPr lang="en-US" sz="1600" dirty="0">
                <a:solidFill>
                  <a:schemeClr val="bg2">
                    <a:lumMod val="10000"/>
                  </a:schemeClr>
                </a:solidFill>
              </a:endParaRPr>
            </a:p>
          </p:txBody>
        </p:sp>
      </p:grpSp>
      <p:sp>
        <p:nvSpPr>
          <p:cNvPr id="11" name="TextBox 10"/>
          <p:cNvSpPr txBox="1"/>
          <p:nvPr/>
        </p:nvSpPr>
        <p:spPr>
          <a:xfrm>
            <a:off x="3886200" y="457200"/>
            <a:ext cx="3663044" cy="369332"/>
          </a:xfrm>
          <a:prstGeom prst="rect">
            <a:avLst/>
          </a:prstGeom>
          <a:noFill/>
        </p:spPr>
        <p:txBody>
          <a:bodyPr wrap="none" rtlCol="0">
            <a:spAutoFit/>
          </a:bodyPr>
          <a:lstStyle/>
          <a:p>
            <a:r>
              <a:rPr lang="en-US" dirty="0" smtClean="0"/>
              <a:t>Anand Bhattacharya, </a:t>
            </a:r>
            <a:r>
              <a:rPr lang="en-US" dirty="0" err="1" smtClean="0">
                <a:solidFill>
                  <a:srgbClr val="3366FF"/>
                </a:solidFill>
              </a:rPr>
              <a:t>anand@anl.gov</a:t>
            </a:r>
            <a:endParaRPr lang="en-US" dirty="0">
              <a:solidFill>
                <a:srgbClr val="3366FF"/>
              </a:solidFill>
            </a:endParaRPr>
          </a:p>
        </p:txBody>
      </p:sp>
      <p:pic>
        <p:nvPicPr>
          <p:cNvPr id="3" name="Picture 2" descr="RGB_Color-Seal_Green-Mark_SC_Horizontal.jpg"/>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58000" y="6474279"/>
            <a:ext cx="2285999" cy="383721"/>
          </a:xfrm>
          <a:prstGeom prst="rect">
            <a:avLst/>
          </a:prstGeom>
        </p:spPr>
      </p:pic>
    </p:spTree>
    <p:extLst>
      <p:ext uri="{BB962C8B-B14F-4D97-AF65-F5344CB8AC3E}">
        <p14:creationId xmlns:p14="http://schemas.microsoft.com/office/powerpoint/2010/main" val="382567179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a:xfrm>
            <a:off x="0" y="104588"/>
            <a:ext cx="9144000" cy="597647"/>
          </a:xfrm>
        </p:spPr>
        <p:txBody>
          <a:bodyPr/>
          <a:lstStyle/>
          <a:p>
            <a:r>
              <a:rPr lang="en-US" sz="2400" b="0" dirty="0" smtClean="0">
                <a:latin typeface="Arial"/>
                <a:cs typeface="Arial"/>
              </a:rPr>
              <a:t>Recent Highlight: Discovery of Paramagnetic Spin </a:t>
            </a:r>
            <a:r>
              <a:rPr lang="en-US" sz="2400" b="0" dirty="0" err="1" smtClean="0">
                <a:latin typeface="Arial"/>
                <a:cs typeface="Arial"/>
              </a:rPr>
              <a:t>Seebeck</a:t>
            </a:r>
            <a:r>
              <a:rPr lang="en-US" sz="2400" b="0" dirty="0" smtClean="0">
                <a:latin typeface="Arial"/>
                <a:cs typeface="Arial"/>
              </a:rPr>
              <a:t> Effect</a:t>
            </a:r>
            <a:endParaRPr lang="en-US" sz="2400" b="0" dirty="0">
              <a:solidFill>
                <a:schemeClr val="accent3"/>
              </a:solidFill>
              <a:latin typeface="Arial"/>
              <a:cs typeface="Arial"/>
            </a:endParaRPr>
          </a:p>
        </p:txBody>
      </p:sp>
      <p:sp>
        <p:nvSpPr>
          <p:cNvPr id="9" name="TextBox 8"/>
          <p:cNvSpPr txBox="1"/>
          <p:nvPr/>
        </p:nvSpPr>
        <p:spPr>
          <a:xfrm>
            <a:off x="224118" y="5406712"/>
            <a:ext cx="8725647" cy="1015663"/>
          </a:xfrm>
          <a:prstGeom prst="rect">
            <a:avLst/>
          </a:prstGeom>
          <a:noFill/>
        </p:spPr>
        <p:txBody>
          <a:bodyPr wrap="square" rtlCol="0">
            <a:spAutoFit/>
          </a:bodyPr>
          <a:lstStyle/>
          <a:p>
            <a:r>
              <a:rPr lang="en-US" sz="1200" dirty="0" smtClean="0">
                <a:solidFill>
                  <a:srgbClr val="008000"/>
                </a:solidFill>
              </a:rPr>
              <a:t> </a:t>
            </a:r>
            <a:r>
              <a:rPr lang="en-US" sz="2000" i="1" dirty="0" smtClean="0">
                <a:solidFill>
                  <a:schemeClr val="tx1">
                    <a:lumMod val="50000"/>
                  </a:schemeClr>
                </a:solidFill>
                <a:latin typeface="Arial"/>
                <a:cs typeface="Arial"/>
              </a:rPr>
              <a:t>Paramagnetic Spin </a:t>
            </a:r>
            <a:r>
              <a:rPr lang="en-US" sz="2000" i="1" dirty="0" err="1" smtClean="0">
                <a:solidFill>
                  <a:schemeClr val="tx1">
                    <a:lumMod val="50000"/>
                  </a:schemeClr>
                </a:solidFill>
                <a:latin typeface="Arial"/>
                <a:cs typeface="Arial"/>
              </a:rPr>
              <a:t>Seebeck</a:t>
            </a:r>
            <a:r>
              <a:rPr lang="en-US" sz="2000" i="1" dirty="0" smtClean="0">
                <a:solidFill>
                  <a:schemeClr val="tx1">
                    <a:lumMod val="50000"/>
                  </a:schemeClr>
                </a:solidFill>
                <a:latin typeface="Arial"/>
                <a:cs typeface="Arial"/>
              </a:rPr>
              <a:t> Effect, </a:t>
            </a:r>
            <a:r>
              <a:rPr lang="en-US" sz="2000" dirty="0" smtClean="0">
                <a:solidFill>
                  <a:schemeClr val="tx1">
                    <a:lumMod val="50000"/>
                  </a:schemeClr>
                </a:solidFill>
                <a:latin typeface="Arial"/>
                <a:cs typeface="Arial"/>
              </a:rPr>
              <a:t>S. Wu, J. Pearson, A. Bhattacharya,  </a:t>
            </a:r>
            <a:r>
              <a:rPr lang="en-US" sz="2000" i="1" dirty="0" smtClean="0">
                <a:solidFill>
                  <a:schemeClr val="tx1">
                    <a:lumMod val="50000"/>
                  </a:schemeClr>
                </a:solidFill>
                <a:latin typeface="Arial"/>
                <a:cs typeface="Arial"/>
              </a:rPr>
              <a:t>Phys</a:t>
            </a:r>
            <a:r>
              <a:rPr lang="en-US" sz="2000" i="1" dirty="0">
                <a:solidFill>
                  <a:schemeClr val="tx1">
                    <a:lumMod val="50000"/>
                  </a:schemeClr>
                </a:solidFill>
                <a:latin typeface="Arial"/>
                <a:cs typeface="Arial"/>
              </a:rPr>
              <a:t>. Rev. </a:t>
            </a:r>
            <a:r>
              <a:rPr lang="en-US" sz="2000" i="1" dirty="0" err="1">
                <a:solidFill>
                  <a:schemeClr val="tx1">
                    <a:lumMod val="50000"/>
                  </a:schemeClr>
                </a:solidFill>
                <a:latin typeface="Arial"/>
                <a:cs typeface="Arial"/>
              </a:rPr>
              <a:t>Lett</a:t>
            </a:r>
            <a:r>
              <a:rPr lang="en-US" sz="2000" i="1" dirty="0">
                <a:solidFill>
                  <a:schemeClr val="tx1">
                    <a:lumMod val="50000"/>
                  </a:schemeClr>
                </a:solidFill>
                <a:latin typeface="Arial"/>
                <a:cs typeface="Arial"/>
              </a:rPr>
              <a:t>. </a:t>
            </a:r>
            <a:r>
              <a:rPr lang="en-US" sz="2000" b="1" dirty="0">
                <a:solidFill>
                  <a:schemeClr val="tx1">
                    <a:lumMod val="50000"/>
                  </a:schemeClr>
                </a:solidFill>
                <a:latin typeface="Arial"/>
                <a:cs typeface="Arial"/>
              </a:rPr>
              <a:t>114</a:t>
            </a:r>
            <a:r>
              <a:rPr lang="en-US" sz="2000" dirty="0">
                <a:solidFill>
                  <a:schemeClr val="tx1">
                    <a:lumMod val="50000"/>
                  </a:schemeClr>
                </a:solidFill>
                <a:latin typeface="Arial"/>
                <a:cs typeface="Arial"/>
              </a:rPr>
              <a:t>, </a:t>
            </a:r>
            <a:r>
              <a:rPr lang="en-US" sz="2000" dirty="0" smtClean="0">
                <a:solidFill>
                  <a:schemeClr val="tx1">
                    <a:lumMod val="50000"/>
                  </a:schemeClr>
                </a:solidFill>
                <a:latin typeface="Arial"/>
                <a:cs typeface="Arial"/>
              </a:rPr>
              <a:t>186602 (2015)</a:t>
            </a:r>
            <a:r>
              <a:rPr lang="en-US" sz="2000" dirty="0">
                <a:solidFill>
                  <a:schemeClr val="tx1">
                    <a:lumMod val="50000"/>
                  </a:schemeClr>
                </a:solidFill>
                <a:latin typeface="Arial"/>
                <a:cs typeface="Arial"/>
              </a:rPr>
              <a:t> </a:t>
            </a:r>
            <a:r>
              <a:rPr lang="en-US" sz="2000" dirty="0" smtClean="0">
                <a:solidFill>
                  <a:schemeClr val="tx1">
                    <a:lumMod val="50000"/>
                  </a:schemeClr>
                </a:solidFill>
                <a:latin typeface="Arial"/>
                <a:cs typeface="Arial"/>
              </a:rPr>
              <a:t>(</a:t>
            </a:r>
            <a:r>
              <a:rPr lang="en-US" sz="2000" b="1" i="1" dirty="0" smtClean="0">
                <a:solidFill>
                  <a:schemeClr val="tx1">
                    <a:lumMod val="50000"/>
                  </a:schemeClr>
                </a:solidFill>
                <a:latin typeface="Arial"/>
                <a:cs typeface="Arial"/>
              </a:rPr>
              <a:t>Editor’s Suggestion</a:t>
            </a:r>
            <a:r>
              <a:rPr lang="en-US" sz="2000" dirty="0" smtClean="0">
                <a:solidFill>
                  <a:schemeClr val="tx1">
                    <a:lumMod val="50000"/>
                  </a:schemeClr>
                </a:solidFill>
                <a:latin typeface="Arial"/>
                <a:cs typeface="Arial"/>
              </a:rPr>
              <a:t>); </a:t>
            </a:r>
          </a:p>
          <a:p>
            <a:r>
              <a:rPr lang="en-US" sz="2000" dirty="0">
                <a:solidFill>
                  <a:schemeClr val="tx1">
                    <a:lumMod val="50000"/>
                  </a:schemeClr>
                </a:solidFill>
                <a:latin typeface="Arial"/>
                <a:cs typeface="Arial"/>
              </a:rPr>
              <a:t>A</a:t>
            </a:r>
            <a:r>
              <a:rPr lang="en-US" sz="2000" dirty="0" smtClean="0">
                <a:solidFill>
                  <a:schemeClr val="tx1">
                    <a:lumMod val="50000"/>
                  </a:schemeClr>
                </a:solidFill>
                <a:latin typeface="Arial"/>
                <a:cs typeface="Arial"/>
              </a:rPr>
              <a:t>lso first observation of Antiferromagnetic SSE (</a:t>
            </a:r>
            <a:r>
              <a:rPr lang="en-US" sz="2000" dirty="0" err="1" smtClean="0">
                <a:solidFill>
                  <a:schemeClr val="tx1">
                    <a:lumMod val="50000"/>
                  </a:schemeClr>
                </a:solidFill>
                <a:latin typeface="Arial"/>
                <a:cs typeface="Arial"/>
              </a:rPr>
              <a:t>arXive</a:t>
            </a:r>
            <a:r>
              <a:rPr lang="en-US" sz="2000" dirty="0" smtClean="0">
                <a:solidFill>
                  <a:schemeClr val="tx1">
                    <a:lumMod val="50000"/>
                  </a:schemeClr>
                </a:solidFill>
                <a:latin typeface="Arial"/>
                <a:cs typeface="Arial"/>
              </a:rPr>
              <a:t> 2015)</a:t>
            </a:r>
            <a:endParaRPr lang="en-US" sz="2000" dirty="0">
              <a:solidFill>
                <a:schemeClr val="tx1">
                  <a:lumMod val="50000"/>
                </a:schemeClr>
              </a:solidFill>
              <a:latin typeface="Arial"/>
              <a:cs typeface="Arial"/>
            </a:endParaRPr>
          </a:p>
        </p:txBody>
      </p:sp>
      <p:pic>
        <p:nvPicPr>
          <p:cNvPr id="5" name="Picture 4"/>
          <p:cNvPicPr>
            <a:picLocks noChangeAspect="1"/>
          </p:cNvPicPr>
          <p:nvPr/>
        </p:nvPicPr>
        <p:blipFill>
          <a:blip r:embed="rId3"/>
          <a:stretch>
            <a:fillRect/>
          </a:stretch>
        </p:blipFill>
        <p:spPr>
          <a:xfrm>
            <a:off x="241779" y="1539933"/>
            <a:ext cx="3824076" cy="2583835"/>
          </a:xfrm>
          <a:prstGeom prst="rect">
            <a:avLst/>
          </a:prstGeom>
        </p:spPr>
      </p:pic>
      <p:grpSp>
        <p:nvGrpSpPr>
          <p:cNvPr id="10" name="Group 9"/>
          <p:cNvGrpSpPr/>
          <p:nvPr/>
        </p:nvGrpSpPr>
        <p:grpSpPr>
          <a:xfrm>
            <a:off x="4482355" y="923368"/>
            <a:ext cx="4377765" cy="4201460"/>
            <a:chOff x="696518" y="2590800"/>
            <a:chExt cx="2389582" cy="2006599"/>
          </a:xfrm>
        </p:grpSpPr>
        <p:pic>
          <p:nvPicPr>
            <p:cNvPr id="6" name="Picture 5"/>
            <p:cNvPicPr>
              <a:picLocks noChangeAspect="1"/>
            </p:cNvPicPr>
            <p:nvPr/>
          </p:nvPicPr>
          <p:blipFill>
            <a:blip r:embed="rId4"/>
            <a:stretch>
              <a:fillRect/>
            </a:stretch>
          </p:blipFill>
          <p:spPr>
            <a:xfrm>
              <a:off x="696518" y="2590800"/>
              <a:ext cx="2389582" cy="1778000"/>
            </a:xfrm>
            <a:prstGeom prst="rect">
              <a:avLst/>
            </a:prstGeom>
          </p:spPr>
        </p:pic>
        <p:pic>
          <p:nvPicPr>
            <p:cNvPr id="7" name="Picture 6"/>
            <p:cNvPicPr>
              <a:picLocks noChangeAspect="1"/>
            </p:cNvPicPr>
            <p:nvPr/>
          </p:nvPicPr>
          <p:blipFill>
            <a:blip r:embed="rId5"/>
            <a:stretch>
              <a:fillRect/>
            </a:stretch>
          </p:blipFill>
          <p:spPr>
            <a:xfrm>
              <a:off x="1181100" y="4387039"/>
              <a:ext cx="1384300" cy="210360"/>
            </a:xfrm>
            <a:prstGeom prst="rect">
              <a:avLst/>
            </a:prstGeom>
          </p:spPr>
        </p:pic>
        <p:sp>
          <p:nvSpPr>
            <p:cNvPr id="8" name="Rectangle 7"/>
            <p:cNvSpPr/>
            <p:nvPr/>
          </p:nvSpPr>
          <p:spPr>
            <a:xfrm>
              <a:off x="990600" y="2679700"/>
              <a:ext cx="165100" cy="127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78805506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txBox="1">
            <a:spLocks/>
          </p:cNvSpPr>
          <p:nvPr/>
        </p:nvSpPr>
        <p:spPr>
          <a:xfrm>
            <a:off x="0" y="134471"/>
            <a:ext cx="8053294" cy="597647"/>
          </a:xfrm>
          <a:prstGeom prst="rect">
            <a:avLst/>
          </a:prstGeom>
        </p:spPr>
        <p:txBody>
          <a:bodyPr/>
          <a:lstStyle>
            <a:lvl1pPr algn="l" rtl="0" eaLnBrk="1" fontAlgn="base" hangingPunct="1">
              <a:spcBef>
                <a:spcPct val="0"/>
              </a:spcBef>
              <a:spcAft>
                <a:spcPct val="0"/>
              </a:spcAft>
              <a:defRPr sz="2600" b="1">
                <a:solidFill>
                  <a:schemeClr val="tx2"/>
                </a:solidFill>
                <a:latin typeface="+mn-lt"/>
                <a:ea typeface="+mj-ea"/>
                <a:cs typeface="+mj-cs"/>
              </a:defRPr>
            </a:lvl1pPr>
            <a:lvl2pPr algn="l" rtl="0" eaLnBrk="1" fontAlgn="base" hangingPunct="1">
              <a:spcBef>
                <a:spcPct val="0"/>
              </a:spcBef>
              <a:spcAft>
                <a:spcPct val="0"/>
              </a:spcAft>
              <a:defRPr sz="2600" b="1">
                <a:solidFill>
                  <a:schemeClr val="tx2"/>
                </a:solidFill>
                <a:latin typeface="Trebuchet MS" pitchFamily="34" charset="0"/>
              </a:defRPr>
            </a:lvl2pPr>
            <a:lvl3pPr algn="l" rtl="0" eaLnBrk="1" fontAlgn="base" hangingPunct="1">
              <a:spcBef>
                <a:spcPct val="0"/>
              </a:spcBef>
              <a:spcAft>
                <a:spcPct val="0"/>
              </a:spcAft>
              <a:defRPr sz="2600" b="1">
                <a:solidFill>
                  <a:schemeClr val="tx2"/>
                </a:solidFill>
                <a:latin typeface="Trebuchet MS" pitchFamily="34" charset="0"/>
              </a:defRPr>
            </a:lvl3pPr>
            <a:lvl4pPr algn="l" rtl="0" eaLnBrk="1" fontAlgn="base" hangingPunct="1">
              <a:spcBef>
                <a:spcPct val="0"/>
              </a:spcBef>
              <a:spcAft>
                <a:spcPct val="0"/>
              </a:spcAft>
              <a:defRPr sz="2600" b="1">
                <a:solidFill>
                  <a:schemeClr val="tx2"/>
                </a:solidFill>
                <a:latin typeface="Trebuchet MS" pitchFamily="34" charset="0"/>
              </a:defRPr>
            </a:lvl4pPr>
            <a:lvl5pPr algn="l" rtl="0" eaLnBrk="1" fontAlgn="base" hangingPunct="1">
              <a:spcBef>
                <a:spcPct val="0"/>
              </a:spcBef>
              <a:spcAft>
                <a:spcPct val="0"/>
              </a:spcAft>
              <a:defRPr sz="2600" b="1">
                <a:solidFill>
                  <a:schemeClr val="tx2"/>
                </a:solidFill>
                <a:latin typeface="Trebuchet MS" pitchFamily="34" charset="0"/>
              </a:defRPr>
            </a:lvl5pPr>
            <a:lvl6pPr marL="457200" algn="l" rtl="0" eaLnBrk="1" fontAlgn="base" hangingPunct="1">
              <a:spcBef>
                <a:spcPct val="0"/>
              </a:spcBef>
              <a:spcAft>
                <a:spcPct val="0"/>
              </a:spcAft>
              <a:defRPr sz="2600" b="1">
                <a:solidFill>
                  <a:schemeClr val="tx2"/>
                </a:solidFill>
                <a:latin typeface="Trebuchet MS" pitchFamily="34" charset="0"/>
              </a:defRPr>
            </a:lvl6pPr>
            <a:lvl7pPr marL="914400" algn="l" rtl="0" eaLnBrk="1" fontAlgn="base" hangingPunct="1">
              <a:spcBef>
                <a:spcPct val="0"/>
              </a:spcBef>
              <a:spcAft>
                <a:spcPct val="0"/>
              </a:spcAft>
              <a:defRPr sz="2600" b="1">
                <a:solidFill>
                  <a:schemeClr val="tx2"/>
                </a:solidFill>
                <a:latin typeface="Trebuchet MS" pitchFamily="34" charset="0"/>
              </a:defRPr>
            </a:lvl7pPr>
            <a:lvl8pPr marL="1371600" algn="l" rtl="0" eaLnBrk="1" fontAlgn="base" hangingPunct="1">
              <a:spcBef>
                <a:spcPct val="0"/>
              </a:spcBef>
              <a:spcAft>
                <a:spcPct val="0"/>
              </a:spcAft>
              <a:defRPr sz="2600" b="1">
                <a:solidFill>
                  <a:schemeClr val="tx2"/>
                </a:solidFill>
                <a:latin typeface="Trebuchet MS" pitchFamily="34" charset="0"/>
              </a:defRPr>
            </a:lvl8pPr>
            <a:lvl9pPr marL="1828800" algn="l" rtl="0" eaLnBrk="1" fontAlgn="base" hangingPunct="1">
              <a:spcBef>
                <a:spcPct val="0"/>
              </a:spcBef>
              <a:spcAft>
                <a:spcPct val="0"/>
              </a:spcAft>
              <a:defRPr sz="2600" b="1">
                <a:solidFill>
                  <a:schemeClr val="tx2"/>
                </a:solidFill>
                <a:latin typeface="Trebuchet MS" pitchFamily="34" charset="0"/>
              </a:defRPr>
            </a:lvl9pPr>
          </a:lstStyle>
          <a:p>
            <a:r>
              <a:rPr lang="en-US" sz="2400" b="0" dirty="0" smtClean="0">
                <a:latin typeface="Arial"/>
                <a:cs typeface="Arial"/>
              </a:rPr>
              <a:t>Recent Highlight: Tailoring bond lengths with electrostatics</a:t>
            </a:r>
            <a:endParaRPr lang="en-US" sz="2400" b="0" dirty="0">
              <a:solidFill>
                <a:schemeClr val="accent3"/>
              </a:solidFill>
              <a:latin typeface="Arial"/>
              <a:cs typeface="Arial"/>
            </a:endParaRPr>
          </a:p>
        </p:txBody>
      </p:sp>
      <p:sp>
        <p:nvSpPr>
          <p:cNvPr id="5" name="TextBox 4"/>
          <p:cNvSpPr txBox="1"/>
          <p:nvPr/>
        </p:nvSpPr>
        <p:spPr>
          <a:xfrm>
            <a:off x="149413" y="4886009"/>
            <a:ext cx="8994587" cy="1323439"/>
          </a:xfrm>
          <a:prstGeom prst="rect">
            <a:avLst/>
          </a:prstGeom>
          <a:noFill/>
        </p:spPr>
        <p:txBody>
          <a:bodyPr wrap="square" rtlCol="0">
            <a:spAutoFit/>
          </a:bodyPr>
          <a:lstStyle/>
          <a:p>
            <a:r>
              <a:rPr lang="en-US" sz="2000" dirty="0">
                <a:solidFill>
                  <a:schemeClr val="tx1">
                    <a:lumMod val="50000"/>
                  </a:schemeClr>
                </a:solidFill>
                <a:latin typeface="Arial"/>
                <a:cs typeface="Arial"/>
              </a:rPr>
              <a:t>“</a:t>
            </a:r>
            <a:r>
              <a:rPr lang="en-US" sz="2000" i="1" dirty="0">
                <a:solidFill>
                  <a:schemeClr val="tx1">
                    <a:lumMod val="50000"/>
                  </a:schemeClr>
                </a:solidFill>
                <a:latin typeface="Arial"/>
                <a:cs typeface="Arial"/>
              </a:rPr>
              <a:t>Polar </a:t>
            </a:r>
            <a:r>
              <a:rPr lang="en-US" sz="2000" i="1" dirty="0" err="1">
                <a:solidFill>
                  <a:schemeClr val="tx1">
                    <a:lumMod val="50000"/>
                  </a:schemeClr>
                </a:solidFill>
                <a:latin typeface="Arial"/>
                <a:cs typeface="Arial"/>
              </a:rPr>
              <a:t>cation</a:t>
            </a:r>
            <a:r>
              <a:rPr lang="en-US" sz="2000" i="1" dirty="0">
                <a:solidFill>
                  <a:schemeClr val="tx1">
                    <a:lumMod val="50000"/>
                  </a:schemeClr>
                </a:solidFill>
                <a:latin typeface="Arial"/>
                <a:cs typeface="Arial"/>
              </a:rPr>
              <a:t> ordering: A route to introducing &gt; 10% bond strain into layered oxide films</a:t>
            </a:r>
            <a:r>
              <a:rPr lang="en-US" sz="2000" dirty="0">
                <a:solidFill>
                  <a:schemeClr val="tx1">
                    <a:lumMod val="50000"/>
                  </a:schemeClr>
                </a:solidFill>
                <a:latin typeface="Arial"/>
                <a:cs typeface="Arial"/>
              </a:rPr>
              <a:t>”, </a:t>
            </a:r>
            <a:r>
              <a:rPr lang="en-US" sz="2000" dirty="0" smtClean="0">
                <a:solidFill>
                  <a:schemeClr val="tx1">
                    <a:lumMod val="50000"/>
                  </a:schemeClr>
                </a:solidFill>
                <a:latin typeface="Arial"/>
                <a:cs typeface="Arial"/>
              </a:rPr>
              <a:t>B. </a:t>
            </a:r>
            <a:r>
              <a:rPr lang="en-US" sz="2000" dirty="0">
                <a:solidFill>
                  <a:schemeClr val="tx1">
                    <a:lumMod val="50000"/>
                  </a:schemeClr>
                </a:solidFill>
                <a:latin typeface="Arial"/>
                <a:cs typeface="Arial"/>
              </a:rPr>
              <a:t>B. Nelson-</a:t>
            </a:r>
            <a:r>
              <a:rPr lang="en-US" sz="2000" dirty="0" err="1">
                <a:solidFill>
                  <a:schemeClr val="tx1">
                    <a:lumMod val="50000"/>
                  </a:schemeClr>
                </a:solidFill>
                <a:latin typeface="Arial"/>
                <a:cs typeface="Arial"/>
              </a:rPr>
              <a:t>Cheeseman</a:t>
            </a:r>
            <a:r>
              <a:rPr lang="en-US" sz="2000" dirty="0" smtClean="0">
                <a:solidFill>
                  <a:schemeClr val="tx1">
                    <a:lumMod val="50000"/>
                  </a:schemeClr>
                </a:solidFill>
                <a:latin typeface="Arial"/>
                <a:cs typeface="Arial"/>
              </a:rPr>
              <a:t>, H. </a:t>
            </a:r>
            <a:r>
              <a:rPr lang="en-US" sz="2000" dirty="0">
                <a:solidFill>
                  <a:schemeClr val="tx1">
                    <a:lumMod val="50000"/>
                  </a:schemeClr>
                </a:solidFill>
                <a:latin typeface="Arial"/>
                <a:cs typeface="Arial"/>
              </a:rPr>
              <a:t>Zhou, </a:t>
            </a:r>
            <a:r>
              <a:rPr lang="en-US" sz="2000" dirty="0" smtClean="0">
                <a:solidFill>
                  <a:schemeClr val="tx1">
                    <a:lumMod val="50000"/>
                  </a:schemeClr>
                </a:solidFill>
                <a:latin typeface="Arial"/>
                <a:cs typeface="Arial"/>
              </a:rPr>
              <a:t>P. </a:t>
            </a:r>
            <a:r>
              <a:rPr lang="en-US" sz="2000" dirty="0">
                <a:solidFill>
                  <a:schemeClr val="tx1">
                    <a:lumMod val="50000"/>
                  </a:schemeClr>
                </a:solidFill>
                <a:latin typeface="Arial"/>
                <a:cs typeface="Arial"/>
              </a:rPr>
              <a:t>V. </a:t>
            </a:r>
            <a:r>
              <a:rPr lang="en-US" sz="2000" dirty="0" err="1">
                <a:solidFill>
                  <a:schemeClr val="tx1">
                    <a:lumMod val="50000"/>
                  </a:schemeClr>
                </a:solidFill>
                <a:latin typeface="Arial"/>
                <a:cs typeface="Arial"/>
              </a:rPr>
              <a:t>Balachandran</a:t>
            </a:r>
            <a:r>
              <a:rPr lang="en-US" sz="2000" dirty="0" smtClean="0">
                <a:solidFill>
                  <a:schemeClr val="tx1">
                    <a:lumMod val="50000"/>
                  </a:schemeClr>
                </a:solidFill>
                <a:latin typeface="Arial"/>
                <a:cs typeface="Arial"/>
              </a:rPr>
              <a:t>, G. </a:t>
            </a:r>
            <a:r>
              <a:rPr lang="en-US" sz="2000" dirty="0" err="1">
                <a:solidFill>
                  <a:schemeClr val="tx1">
                    <a:lumMod val="50000"/>
                  </a:schemeClr>
                </a:solidFill>
                <a:latin typeface="Arial"/>
                <a:cs typeface="Arial"/>
              </a:rPr>
              <a:t>Fabbris</a:t>
            </a:r>
            <a:r>
              <a:rPr lang="en-US" sz="2000" dirty="0">
                <a:solidFill>
                  <a:schemeClr val="tx1">
                    <a:lumMod val="50000"/>
                  </a:schemeClr>
                </a:solidFill>
                <a:latin typeface="Arial"/>
                <a:cs typeface="Arial"/>
              </a:rPr>
              <a:t>,</a:t>
            </a:r>
            <a:r>
              <a:rPr lang="en-US" sz="2000" baseline="30000" dirty="0">
                <a:solidFill>
                  <a:schemeClr val="tx1">
                    <a:lumMod val="50000"/>
                  </a:schemeClr>
                </a:solidFill>
                <a:latin typeface="Arial"/>
                <a:cs typeface="Arial"/>
              </a:rPr>
              <a:t> </a:t>
            </a:r>
            <a:r>
              <a:rPr lang="en-US" sz="2000" dirty="0" smtClean="0">
                <a:solidFill>
                  <a:schemeClr val="tx1">
                    <a:lumMod val="50000"/>
                  </a:schemeClr>
                </a:solidFill>
                <a:latin typeface="Arial"/>
                <a:cs typeface="Arial"/>
              </a:rPr>
              <a:t>J. </a:t>
            </a:r>
            <a:r>
              <a:rPr lang="en-US" sz="2000" dirty="0">
                <a:solidFill>
                  <a:schemeClr val="tx1">
                    <a:lumMod val="50000"/>
                  </a:schemeClr>
                </a:solidFill>
                <a:latin typeface="Arial"/>
                <a:cs typeface="Arial"/>
              </a:rPr>
              <a:t>Hoffman, </a:t>
            </a:r>
            <a:r>
              <a:rPr lang="en-US" sz="2000" dirty="0" smtClean="0">
                <a:solidFill>
                  <a:schemeClr val="tx1">
                    <a:lumMod val="50000"/>
                  </a:schemeClr>
                </a:solidFill>
                <a:latin typeface="Arial"/>
                <a:cs typeface="Arial"/>
              </a:rPr>
              <a:t>D. </a:t>
            </a:r>
            <a:r>
              <a:rPr lang="en-US" sz="2000" dirty="0" err="1">
                <a:solidFill>
                  <a:schemeClr val="tx1">
                    <a:lumMod val="50000"/>
                  </a:schemeClr>
                </a:solidFill>
                <a:latin typeface="Arial"/>
                <a:cs typeface="Arial"/>
              </a:rPr>
              <a:t>Haskel</a:t>
            </a:r>
            <a:r>
              <a:rPr lang="en-US" sz="2000" dirty="0">
                <a:solidFill>
                  <a:schemeClr val="tx1">
                    <a:lumMod val="50000"/>
                  </a:schemeClr>
                </a:solidFill>
                <a:latin typeface="Arial"/>
                <a:cs typeface="Arial"/>
              </a:rPr>
              <a:t>, </a:t>
            </a:r>
            <a:r>
              <a:rPr lang="en-US" sz="2000" dirty="0" smtClean="0">
                <a:solidFill>
                  <a:srgbClr val="0080C0"/>
                </a:solidFill>
                <a:latin typeface="Arial"/>
                <a:cs typeface="Arial"/>
              </a:rPr>
              <a:t>J. </a:t>
            </a:r>
            <a:r>
              <a:rPr lang="en-US" sz="2000" dirty="0">
                <a:solidFill>
                  <a:srgbClr val="0080C0"/>
                </a:solidFill>
                <a:latin typeface="Arial"/>
                <a:cs typeface="Arial"/>
              </a:rPr>
              <a:t>M. </a:t>
            </a:r>
            <a:r>
              <a:rPr lang="en-US" sz="2000" dirty="0" err="1">
                <a:solidFill>
                  <a:srgbClr val="0080C0"/>
                </a:solidFill>
                <a:latin typeface="Arial"/>
                <a:cs typeface="Arial"/>
              </a:rPr>
              <a:t>Rondinelli</a:t>
            </a:r>
            <a:r>
              <a:rPr lang="en-US" sz="2000" dirty="0">
                <a:solidFill>
                  <a:srgbClr val="0080C0"/>
                </a:solidFill>
                <a:latin typeface="Arial"/>
                <a:cs typeface="Arial"/>
              </a:rPr>
              <a:t>,</a:t>
            </a:r>
            <a:r>
              <a:rPr lang="en-US" sz="2000" dirty="0">
                <a:solidFill>
                  <a:schemeClr val="tx1">
                    <a:lumMod val="50000"/>
                  </a:schemeClr>
                </a:solidFill>
                <a:latin typeface="Arial"/>
                <a:cs typeface="Arial"/>
              </a:rPr>
              <a:t> </a:t>
            </a:r>
            <a:r>
              <a:rPr lang="en-US" sz="2000" dirty="0" smtClean="0">
                <a:solidFill>
                  <a:schemeClr val="tx1">
                    <a:lumMod val="50000"/>
                  </a:schemeClr>
                </a:solidFill>
                <a:latin typeface="Arial"/>
                <a:cs typeface="Arial"/>
              </a:rPr>
              <a:t>A. </a:t>
            </a:r>
            <a:r>
              <a:rPr lang="en-US" sz="2000" dirty="0">
                <a:solidFill>
                  <a:schemeClr val="tx1">
                    <a:lumMod val="50000"/>
                  </a:schemeClr>
                </a:solidFill>
                <a:latin typeface="Arial"/>
                <a:cs typeface="Arial"/>
              </a:rPr>
              <a:t>Bhattacharya, </a:t>
            </a:r>
            <a:r>
              <a:rPr lang="en-US" sz="2000" i="1" dirty="0">
                <a:solidFill>
                  <a:schemeClr val="tx1">
                    <a:lumMod val="50000"/>
                  </a:schemeClr>
                </a:solidFill>
                <a:latin typeface="Arial"/>
                <a:cs typeface="Arial"/>
              </a:rPr>
              <a:t>Advanced Functional Materials </a:t>
            </a:r>
            <a:r>
              <a:rPr lang="en-US" sz="2000" b="1" dirty="0">
                <a:solidFill>
                  <a:schemeClr val="tx1">
                    <a:lumMod val="50000"/>
                  </a:schemeClr>
                </a:solidFill>
                <a:latin typeface="Arial"/>
                <a:cs typeface="Arial"/>
              </a:rPr>
              <a:t>24</a:t>
            </a:r>
            <a:r>
              <a:rPr lang="en-US" sz="2000" i="1" dirty="0">
                <a:solidFill>
                  <a:schemeClr val="tx1">
                    <a:lumMod val="50000"/>
                  </a:schemeClr>
                </a:solidFill>
                <a:latin typeface="Arial"/>
                <a:cs typeface="Arial"/>
              </a:rPr>
              <a:t> </a:t>
            </a:r>
            <a:r>
              <a:rPr lang="en-US" sz="2000" dirty="0">
                <a:solidFill>
                  <a:schemeClr val="tx1">
                    <a:lumMod val="50000"/>
                  </a:schemeClr>
                </a:solidFill>
                <a:latin typeface="Arial"/>
                <a:cs typeface="Arial"/>
              </a:rPr>
              <a:t>(</a:t>
            </a:r>
            <a:r>
              <a:rPr lang="en-US" sz="2000" dirty="0" smtClean="0">
                <a:solidFill>
                  <a:schemeClr val="tx1">
                    <a:lumMod val="50000"/>
                  </a:schemeClr>
                </a:solidFill>
                <a:latin typeface="Arial"/>
                <a:cs typeface="Arial"/>
              </a:rPr>
              <a:t>2014)</a:t>
            </a:r>
            <a:endParaRPr lang="en-US" sz="2000" b="1" dirty="0">
              <a:solidFill>
                <a:schemeClr val="tx1">
                  <a:lumMod val="50000"/>
                </a:schemeClr>
              </a:solidFill>
              <a:latin typeface="Arial"/>
              <a:cs typeface="Arial"/>
            </a:endParaRPr>
          </a:p>
        </p:txBody>
      </p:sp>
      <p:pic>
        <p:nvPicPr>
          <p:cNvPr id="8" name="Picture 7"/>
          <p:cNvPicPr>
            <a:picLocks noChangeAspect="1"/>
          </p:cNvPicPr>
          <p:nvPr/>
        </p:nvPicPr>
        <p:blipFill>
          <a:blip r:embed="rId3"/>
          <a:stretch>
            <a:fillRect/>
          </a:stretch>
        </p:blipFill>
        <p:spPr>
          <a:xfrm>
            <a:off x="4975412" y="1412759"/>
            <a:ext cx="3949095" cy="2516770"/>
          </a:xfrm>
          <a:prstGeom prst="rect">
            <a:avLst/>
          </a:prstGeom>
        </p:spPr>
      </p:pic>
      <p:pic>
        <p:nvPicPr>
          <p:cNvPr id="42" name="Picture 41"/>
          <p:cNvPicPr>
            <a:picLocks noChangeAspect="1"/>
          </p:cNvPicPr>
          <p:nvPr/>
        </p:nvPicPr>
        <p:blipFill>
          <a:blip r:embed="rId4"/>
          <a:stretch>
            <a:fillRect/>
          </a:stretch>
        </p:blipFill>
        <p:spPr>
          <a:xfrm>
            <a:off x="3053111" y="964453"/>
            <a:ext cx="1761681" cy="3368489"/>
          </a:xfrm>
          <a:prstGeom prst="rect">
            <a:avLst/>
          </a:prstGeom>
        </p:spPr>
      </p:pic>
      <p:pic>
        <p:nvPicPr>
          <p:cNvPr id="43" name="Picture 42"/>
          <p:cNvPicPr>
            <a:picLocks noChangeAspect="1"/>
          </p:cNvPicPr>
          <p:nvPr/>
        </p:nvPicPr>
        <p:blipFill>
          <a:blip r:embed="rId5"/>
          <a:stretch>
            <a:fillRect/>
          </a:stretch>
        </p:blipFill>
        <p:spPr>
          <a:xfrm>
            <a:off x="104589" y="1367915"/>
            <a:ext cx="2821334" cy="2681143"/>
          </a:xfrm>
          <a:prstGeom prst="rect">
            <a:avLst/>
          </a:prstGeom>
        </p:spPr>
      </p:pic>
    </p:spTree>
    <p:extLst>
      <p:ext uri="{BB962C8B-B14F-4D97-AF65-F5344CB8AC3E}">
        <p14:creationId xmlns:p14="http://schemas.microsoft.com/office/powerpoint/2010/main" val="2974965902"/>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 Box 2"/>
          <p:cNvSpPr txBox="1">
            <a:spLocks noChangeArrowheads="1"/>
          </p:cNvSpPr>
          <p:nvPr/>
        </p:nvSpPr>
        <p:spPr bwMode="auto">
          <a:xfrm>
            <a:off x="8466" y="0"/>
            <a:ext cx="9211733" cy="5940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457200" indent="-457200">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r>
              <a:rPr lang="en-US" sz="3200" b="1" dirty="0" smtClean="0">
                <a:solidFill>
                  <a:srgbClr val="3366FF"/>
                </a:solidFill>
                <a:latin typeface="Comic Sans MS"/>
                <a:cs typeface="Comic Sans MS"/>
              </a:rPr>
              <a:t>Argonne collaborative projects   </a:t>
            </a:r>
          </a:p>
          <a:p>
            <a:r>
              <a:rPr lang="en-US" sz="3200" b="1" dirty="0" smtClean="0">
                <a:solidFill>
                  <a:srgbClr val="660066"/>
                </a:solidFill>
                <a:latin typeface="Comic Sans MS"/>
                <a:cs typeface="Comic Sans MS"/>
              </a:rPr>
              <a:t>looking </a:t>
            </a:r>
            <a:r>
              <a:rPr lang="en-US" sz="3200" b="1" dirty="0">
                <a:solidFill>
                  <a:srgbClr val="660066"/>
                </a:solidFill>
                <a:latin typeface="Comic Sans MS"/>
                <a:cs typeface="Comic Sans MS"/>
              </a:rPr>
              <a:t>for </a:t>
            </a:r>
            <a:r>
              <a:rPr lang="en-US" sz="3200" b="1" dirty="0" smtClean="0">
                <a:solidFill>
                  <a:srgbClr val="660066"/>
                </a:solidFill>
                <a:latin typeface="Comic Sans MS"/>
                <a:cs typeface="Comic Sans MS"/>
              </a:rPr>
              <a:t>5 new </a:t>
            </a:r>
            <a:r>
              <a:rPr lang="en-US" sz="3200" b="1" dirty="0">
                <a:solidFill>
                  <a:srgbClr val="660066"/>
                </a:solidFill>
                <a:latin typeface="Comic Sans MS"/>
                <a:cs typeface="Comic Sans MS"/>
              </a:rPr>
              <a:t>grad </a:t>
            </a:r>
            <a:r>
              <a:rPr lang="en-US" sz="3200" b="1" dirty="0" smtClean="0">
                <a:solidFill>
                  <a:srgbClr val="660066"/>
                </a:solidFill>
                <a:latin typeface="Comic Sans MS"/>
                <a:cs typeface="Comic Sans MS"/>
              </a:rPr>
              <a:t>students</a:t>
            </a:r>
            <a:endParaRPr lang="en-US" sz="3200" b="1" dirty="0">
              <a:solidFill>
                <a:srgbClr val="660066"/>
              </a:solidFill>
              <a:latin typeface="Comic Sans MS"/>
              <a:cs typeface="Comic Sans MS"/>
            </a:endParaRPr>
          </a:p>
          <a:p>
            <a:pPr marL="0" indent="0"/>
            <a:endParaRPr lang="en-US" dirty="0">
              <a:latin typeface="Comic Sans MS"/>
              <a:cs typeface="Comic Sans MS"/>
            </a:endParaRPr>
          </a:p>
          <a:p>
            <a:pPr marL="0" indent="0"/>
            <a:endParaRPr lang="en-US" b="1" dirty="0">
              <a:latin typeface="Comic Sans MS"/>
              <a:cs typeface="Comic Sans MS"/>
            </a:endParaRPr>
          </a:p>
          <a:p>
            <a:pPr marL="0" indent="0"/>
            <a:r>
              <a:rPr lang="en-US" b="1" dirty="0" smtClean="0">
                <a:latin typeface="Comic Sans MS"/>
                <a:cs typeface="Comic Sans MS"/>
              </a:rPr>
              <a:t>3 with </a:t>
            </a:r>
            <a:r>
              <a:rPr lang="en-US" b="1" dirty="0" err="1" smtClean="0">
                <a:latin typeface="Comic Sans MS"/>
                <a:cs typeface="Comic Sans MS"/>
              </a:rPr>
              <a:t>Nenad</a:t>
            </a:r>
            <a:r>
              <a:rPr lang="en-US" b="1" dirty="0" smtClean="0">
                <a:latin typeface="Comic Sans MS"/>
                <a:cs typeface="Comic Sans MS"/>
              </a:rPr>
              <a:t> </a:t>
            </a:r>
            <a:r>
              <a:rPr lang="en-US" b="1" dirty="0" err="1" smtClean="0">
                <a:latin typeface="Comic Sans MS"/>
                <a:cs typeface="Comic Sans MS"/>
              </a:rPr>
              <a:t>Markovic</a:t>
            </a:r>
            <a:r>
              <a:rPr lang="en-US" b="1" dirty="0" smtClean="0">
                <a:latin typeface="Comic Sans MS"/>
                <a:cs typeface="Comic Sans MS"/>
              </a:rPr>
              <a:t>, </a:t>
            </a:r>
            <a:r>
              <a:rPr lang="en-US" dirty="0" smtClean="0">
                <a:latin typeface="Comic Sans MS"/>
                <a:cs typeface="Comic Sans MS"/>
              </a:rPr>
              <a:t>MSD, JCESR</a:t>
            </a:r>
          </a:p>
          <a:p>
            <a:pPr marL="342900" indent="-342900">
              <a:buFont typeface="Arial"/>
              <a:buChar char="•"/>
            </a:pPr>
            <a:r>
              <a:rPr lang="en-US" dirty="0" smtClean="0">
                <a:solidFill>
                  <a:srgbClr val="0000FF"/>
                </a:solidFill>
                <a:latin typeface="Comic Sans MS"/>
                <a:cs typeface="Comic Sans MS"/>
              </a:rPr>
              <a:t>Electrode/Electrolyte Interface </a:t>
            </a:r>
            <a:r>
              <a:rPr lang="en-US" dirty="0">
                <a:solidFill>
                  <a:srgbClr val="0000FF"/>
                </a:solidFill>
                <a:latin typeface="Comic Sans MS"/>
                <a:cs typeface="Comic Sans MS"/>
              </a:rPr>
              <a:t>Structure &amp; </a:t>
            </a:r>
            <a:r>
              <a:rPr lang="en-US" dirty="0" smtClean="0">
                <a:solidFill>
                  <a:srgbClr val="0000FF"/>
                </a:solidFill>
                <a:latin typeface="Comic Sans MS"/>
                <a:cs typeface="Comic Sans MS"/>
              </a:rPr>
              <a:t>Properties </a:t>
            </a:r>
            <a:endParaRPr lang="en-US" dirty="0">
              <a:solidFill>
                <a:srgbClr val="0000FF"/>
              </a:solidFill>
              <a:latin typeface="Comic Sans MS"/>
              <a:cs typeface="Comic Sans MS"/>
            </a:endParaRPr>
          </a:p>
          <a:p>
            <a:pPr marL="0" indent="0"/>
            <a:r>
              <a:rPr lang="en-US" sz="1600" b="1" dirty="0" smtClean="0">
                <a:solidFill>
                  <a:srgbClr val="FF0000"/>
                </a:solidFill>
                <a:latin typeface="Comic Sans MS"/>
                <a:cs typeface="Comic Sans MS"/>
              </a:rPr>
              <a:t>     </a:t>
            </a:r>
            <a:r>
              <a:rPr lang="en-US" sz="1600" b="1" dirty="0" err="1" smtClean="0">
                <a:solidFill>
                  <a:srgbClr val="FF0000"/>
                </a:solidFill>
                <a:latin typeface="Comic Sans MS"/>
                <a:cs typeface="Comic Sans MS"/>
              </a:rPr>
              <a:t>www.msd.anl.gov</a:t>
            </a:r>
            <a:r>
              <a:rPr lang="en-US" sz="1600" b="1" dirty="0">
                <a:solidFill>
                  <a:srgbClr val="FF0000"/>
                </a:solidFill>
                <a:latin typeface="Comic Sans MS"/>
                <a:cs typeface="Comic Sans MS"/>
              </a:rPr>
              <a:t>/</a:t>
            </a:r>
            <a:r>
              <a:rPr lang="en-US" sz="1600" b="1" dirty="0" err="1">
                <a:solidFill>
                  <a:srgbClr val="FF0000"/>
                </a:solidFill>
                <a:latin typeface="Comic Sans MS"/>
                <a:cs typeface="Comic Sans MS"/>
              </a:rPr>
              <a:t>markovic</a:t>
            </a:r>
            <a:endParaRPr lang="en-US" sz="1600" b="1" dirty="0" smtClean="0">
              <a:solidFill>
                <a:srgbClr val="FF0000"/>
              </a:solidFill>
              <a:latin typeface="Comic Sans MS"/>
              <a:cs typeface="Comic Sans MS"/>
            </a:endParaRPr>
          </a:p>
          <a:p>
            <a:pPr marL="0" indent="0"/>
            <a:endParaRPr lang="en-US" b="1" dirty="0" smtClean="0">
              <a:solidFill>
                <a:srgbClr val="FF0000"/>
              </a:solidFill>
              <a:latin typeface="Comic Sans MS"/>
              <a:cs typeface="Comic Sans MS"/>
            </a:endParaRPr>
          </a:p>
          <a:p>
            <a:pPr marL="0" indent="0"/>
            <a:r>
              <a:rPr lang="en-US" b="1" dirty="0" smtClean="0">
                <a:solidFill>
                  <a:srgbClr val="000000"/>
                </a:solidFill>
                <a:latin typeface="Comic Sans MS"/>
                <a:cs typeface="Comic Sans MS"/>
              </a:rPr>
              <a:t>1 with Paul </a:t>
            </a:r>
            <a:r>
              <a:rPr lang="en-US" b="1" dirty="0" err="1" smtClean="0">
                <a:solidFill>
                  <a:srgbClr val="000000"/>
                </a:solidFill>
                <a:latin typeface="Comic Sans MS"/>
                <a:cs typeface="Comic Sans MS"/>
              </a:rPr>
              <a:t>Fenter</a:t>
            </a:r>
            <a:r>
              <a:rPr lang="en-US" b="1" dirty="0" smtClean="0">
                <a:solidFill>
                  <a:srgbClr val="000000"/>
                </a:solidFill>
                <a:latin typeface="Comic Sans MS"/>
                <a:cs typeface="Comic Sans MS"/>
              </a:rPr>
              <a:t>, </a:t>
            </a:r>
            <a:r>
              <a:rPr lang="en-US" dirty="0" smtClean="0">
                <a:solidFill>
                  <a:srgbClr val="000000"/>
                </a:solidFill>
                <a:latin typeface="Comic Sans MS"/>
                <a:cs typeface="Comic Sans MS"/>
              </a:rPr>
              <a:t>CSE</a:t>
            </a:r>
          </a:p>
          <a:p>
            <a:pPr marL="342900" indent="-342900">
              <a:buFont typeface="Arial"/>
              <a:buChar char="•"/>
            </a:pPr>
            <a:r>
              <a:rPr lang="en-US" dirty="0" smtClean="0">
                <a:solidFill>
                  <a:srgbClr val="0000FF"/>
                </a:solidFill>
                <a:latin typeface="Comic Sans MS"/>
                <a:cs typeface="Comic Sans MS"/>
              </a:rPr>
              <a:t>Water</a:t>
            </a:r>
            <a:r>
              <a:rPr lang="en-US" dirty="0">
                <a:solidFill>
                  <a:srgbClr val="0000FF"/>
                </a:solidFill>
                <a:latin typeface="Comic Sans MS"/>
                <a:cs typeface="Comic Sans MS"/>
              </a:rPr>
              <a:t>-Solid Interactions</a:t>
            </a:r>
          </a:p>
          <a:p>
            <a:pPr marL="0" indent="0"/>
            <a:r>
              <a:rPr lang="en-US" b="1" dirty="0">
                <a:solidFill>
                  <a:srgbClr val="FF0000"/>
                </a:solidFill>
                <a:latin typeface="Comic Sans MS"/>
                <a:cs typeface="Comic Sans MS"/>
              </a:rPr>
              <a:t> </a:t>
            </a:r>
            <a:r>
              <a:rPr lang="en-US" b="1" dirty="0" smtClean="0">
                <a:solidFill>
                  <a:srgbClr val="FF0000"/>
                </a:solidFill>
                <a:latin typeface="Comic Sans MS"/>
                <a:cs typeface="Comic Sans MS"/>
              </a:rPr>
              <a:t>  </a:t>
            </a:r>
            <a:r>
              <a:rPr lang="en-US" sz="1600" b="1" dirty="0" err="1" smtClean="0">
                <a:solidFill>
                  <a:srgbClr val="FF0000"/>
                </a:solidFill>
                <a:latin typeface="Comic Sans MS"/>
                <a:cs typeface="Comic Sans MS"/>
              </a:rPr>
              <a:t>www.msd.anl.gov</a:t>
            </a:r>
            <a:r>
              <a:rPr lang="en-US" sz="1600" b="1" dirty="0" smtClean="0">
                <a:solidFill>
                  <a:srgbClr val="FF0000"/>
                </a:solidFill>
                <a:latin typeface="Comic Sans MS"/>
                <a:cs typeface="Comic Sans MS"/>
              </a:rPr>
              <a:t>/</a:t>
            </a:r>
            <a:r>
              <a:rPr lang="en-US" sz="1600" b="1" dirty="0" err="1" smtClean="0">
                <a:solidFill>
                  <a:srgbClr val="FF0000"/>
                </a:solidFill>
                <a:latin typeface="Comic Sans MS"/>
                <a:cs typeface="Comic Sans MS"/>
              </a:rPr>
              <a:t>fenter</a:t>
            </a:r>
            <a:endParaRPr lang="en-US" sz="1600" b="1" dirty="0">
              <a:solidFill>
                <a:srgbClr val="FF0000"/>
              </a:solidFill>
              <a:latin typeface="Comic Sans MS"/>
              <a:cs typeface="Comic Sans MS"/>
            </a:endParaRPr>
          </a:p>
          <a:p>
            <a:pPr marL="0" indent="0"/>
            <a:endParaRPr lang="en-US" b="1" dirty="0" smtClean="0">
              <a:solidFill>
                <a:srgbClr val="000000"/>
              </a:solidFill>
              <a:latin typeface="Comic Sans MS"/>
              <a:cs typeface="Comic Sans MS"/>
            </a:endParaRPr>
          </a:p>
          <a:p>
            <a:pPr marL="0" indent="0"/>
            <a:r>
              <a:rPr lang="en-US" b="1" dirty="0" smtClean="0">
                <a:solidFill>
                  <a:srgbClr val="000000"/>
                </a:solidFill>
                <a:latin typeface="Comic Sans MS"/>
                <a:cs typeface="Comic Sans MS"/>
              </a:rPr>
              <a:t>1 with </a:t>
            </a:r>
            <a:r>
              <a:rPr lang="en-US" b="1" dirty="0" err="1" smtClean="0">
                <a:solidFill>
                  <a:srgbClr val="000000"/>
                </a:solidFill>
                <a:latin typeface="Comic Sans MS"/>
                <a:cs typeface="Comic Sans MS"/>
              </a:rPr>
              <a:t>Anand</a:t>
            </a:r>
            <a:r>
              <a:rPr lang="en-US" b="1" dirty="0">
                <a:solidFill>
                  <a:srgbClr val="000000"/>
                </a:solidFill>
                <a:latin typeface="Comic Sans MS"/>
                <a:cs typeface="Comic Sans MS"/>
              </a:rPr>
              <a:t> </a:t>
            </a:r>
            <a:r>
              <a:rPr lang="en-US" b="1" dirty="0" smtClean="0">
                <a:solidFill>
                  <a:srgbClr val="000000"/>
                </a:solidFill>
                <a:latin typeface="Comic Sans MS"/>
                <a:cs typeface="Comic Sans MS"/>
              </a:rPr>
              <a:t>Bhattacharya, </a:t>
            </a:r>
            <a:r>
              <a:rPr lang="en-US" dirty="0" smtClean="0">
                <a:solidFill>
                  <a:srgbClr val="000000"/>
                </a:solidFill>
                <a:latin typeface="Comic Sans MS"/>
                <a:cs typeface="Comic Sans MS"/>
              </a:rPr>
              <a:t>MSD &amp; CNM</a:t>
            </a:r>
          </a:p>
          <a:p>
            <a:pPr marL="0" lvl="0" indent="0"/>
            <a:r>
              <a:rPr lang="en-US" dirty="0">
                <a:solidFill>
                  <a:srgbClr val="0000FF"/>
                </a:solidFill>
                <a:latin typeface="Comic Sans MS"/>
                <a:cs typeface="Comic Sans MS"/>
              </a:rPr>
              <a:t>Digital Synthesis: </a:t>
            </a:r>
            <a:r>
              <a:rPr lang="en-US" dirty="0" smtClean="0">
                <a:solidFill>
                  <a:srgbClr val="0000FF"/>
                </a:solidFill>
                <a:latin typeface="Comic Sans MS"/>
                <a:cs typeface="Comic Sans MS"/>
              </a:rPr>
              <a:t>Tailoring </a:t>
            </a:r>
            <a:r>
              <a:rPr lang="en-US" dirty="0">
                <a:solidFill>
                  <a:srgbClr val="0000FF"/>
                </a:solidFill>
                <a:latin typeface="Comic Sans MS"/>
                <a:cs typeface="Comic Sans MS"/>
              </a:rPr>
              <a:t>novel properties in complex oxides </a:t>
            </a:r>
          </a:p>
          <a:p>
            <a:pPr marL="0" indent="0"/>
            <a:r>
              <a:rPr lang="en-US" sz="1600" b="1" dirty="0" smtClean="0">
                <a:solidFill>
                  <a:srgbClr val="FF0000"/>
                </a:solidFill>
                <a:latin typeface="Comic Sans MS"/>
                <a:cs typeface="Comic Sans MS"/>
              </a:rPr>
              <a:t>    </a:t>
            </a:r>
            <a:r>
              <a:rPr lang="en-US" sz="1600" b="1" dirty="0" err="1" smtClean="0">
                <a:solidFill>
                  <a:srgbClr val="FF0000"/>
                </a:solidFill>
                <a:latin typeface="Comic Sans MS"/>
                <a:cs typeface="Comic Sans MS"/>
              </a:rPr>
              <a:t>www.msd.anl.gov</a:t>
            </a:r>
            <a:r>
              <a:rPr lang="en-US" sz="1600" b="1" dirty="0" smtClean="0">
                <a:solidFill>
                  <a:srgbClr val="FF0000"/>
                </a:solidFill>
                <a:latin typeface="Comic Sans MS"/>
                <a:cs typeface="Comic Sans MS"/>
              </a:rPr>
              <a:t>/</a:t>
            </a:r>
            <a:r>
              <a:rPr lang="en-US" sz="1600" b="1" dirty="0" err="1" smtClean="0">
                <a:solidFill>
                  <a:srgbClr val="FF0000"/>
                </a:solidFill>
                <a:latin typeface="Comic Sans MS"/>
                <a:cs typeface="Comic Sans MS"/>
              </a:rPr>
              <a:t>bhattacharya</a:t>
            </a:r>
            <a:endParaRPr lang="en-US" sz="1600" b="1" dirty="0">
              <a:solidFill>
                <a:srgbClr val="FF0000"/>
              </a:solidFill>
              <a:latin typeface="Comic Sans MS"/>
              <a:cs typeface="Comic Sans MS"/>
            </a:endParaRPr>
          </a:p>
          <a:p>
            <a:pPr marL="0" indent="0"/>
            <a:endParaRPr lang="en-US" sz="2000" u="sng" dirty="0" smtClean="0">
              <a:solidFill>
                <a:srgbClr val="0000FF"/>
              </a:solidFill>
              <a:latin typeface="Comic Sans MS"/>
              <a:cs typeface="Comic Sans MS"/>
            </a:endParaRPr>
          </a:p>
        </p:txBody>
      </p:sp>
      <p:pic>
        <p:nvPicPr>
          <p:cNvPr id="3" name="Picture 2" descr="C:\Users\b56808.ANL\Documents\My_Photo\nenad-smallc.jpg"/>
          <p:cNvPicPr/>
          <p:nvPr/>
        </p:nvPicPr>
        <p:blipFill>
          <a:blip r:embed="rId3" cstate="print"/>
          <a:srcRect/>
          <a:stretch>
            <a:fillRect/>
          </a:stretch>
        </p:blipFill>
        <p:spPr bwMode="auto">
          <a:xfrm>
            <a:off x="6934200" y="838200"/>
            <a:ext cx="1090709" cy="1295400"/>
          </a:xfrm>
          <a:prstGeom prst="rect">
            <a:avLst/>
          </a:prstGeom>
          <a:noFill/>
          <a:ln w="9525">
            <a:noFill/>
            <a:miter lim="800000"/>
            <a:headEnd/>
            <a:tailEnd/>
          </a:ln>
        </p:spPr>
      </p:pic>
      <p:pic>
        <p:nvPicPr>
          <p:cNvPr id="4" name="Picture 28" descr="C:\Workspace\Publications\OTHER\Warren_case\Fenter_Image_3.jpg"/>
          <p:cNvPicPr>
            <a:picLocks noChangeAspect="1" noChangeArrowheads="1"/>
          </p:cNvPicPr>
          <p:nvPr/>
        </p:nvPicPr>
        <p:blipFill rotWithShape="1">
          <a:blip r:embed="rId4">
            <a:extLst>
              <a:ext uri="{28A0092B-C50C-407E-A947-70E740481C1C}">
                <a14:useLocalDpi xmlns:a14="http://schemas.microsoft.com/office/drawing/2010/main" val="0"/>
              </a:ext>
            </a:extLst>
          </a:blip>
          <a:srcRect l="12796" t="8240" r="8721" b="9664"/>
          <a:stretch/>
        </p:blipFill>
        <p:spPr bwMode="auto">
          <a:xfrm>
            <a:off x="4572000" y="2971800"/>
            <a:ext cx="1065898" cy="13398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nandPic.jpg"/>
          <p:cNvPicPr>
            <a:picLocks noChangeAspect="1"/>
          </p:cNvPicPr>
          <p:nvPr/>
        </p:nvPicPr>
        <p:blipFill rotWithShape="1">
          <a:blip r:embed="rId5">
            <a:extLst>
              <a:ext uri="{28A0092B-C50C-407E-A947-70E740481C1C}">
                <a14:useLocalDpi xmlns:a14="http://schemas.microsoft.com/office/drawing/2010/main" val="0"/>
              </a:ext>
            </a:extLst>
          </a:blip>
          <a:srcRect l="27186" t="8412" r="6573" b="34725"/>
          <a:stretch/>
        </p:blipFill>
        <p:spPr>
          <a:xfrm flipH="1">
            <a:off x="7620000" y="3352800"/>
            <a:ext cx="1273206" cy="1642533"/>
          </a:xfrm>
          <a:prstGeom prst="rect">
            <a:avLst/>
          </a:prstGeom>
        </p:spPr>
      </p:pic>
      <p:sp>
        <p:nvSpPr>
          <p:cNvPr id="5" name="TextBox 4"/>
          <p:cNvSpPr txBox="1"/>
          <p:nvPr/>
        </p:nvSpPr>
        <p:spPr>
          <a:xfrm>
            <a:off x="533400" y="6019800"/>
            <a:ext cx="8222924" cy="461665"/>
          </a:xfrm>
          <a:prstGeom prst="rect">
            <a:avLst/>
          </a:prstGeom>
          <a:noFill/>
        </p:spPr>
        <p:txBody>
          <a:bodyPr wrap="none" rtlCol="0">
            <a:spAutoFit/>
          </a:bodyPr>
          <a:lstStyle/>
          <a:p>
            <a:r>
              <a:rPr lang="en-US" dirty="0" smtClean="0">
                <a:latin typeface="Comic Sans MS"/>
                <a:cs typeface="Comic Sans MS"/>
              </a:rPr>
              <a:t>M. Bedzyk will arrange meetings both at NU and at ANL</a:t>
            </a:r>
            <a:endParaRPr lang="en-US" dirty="0">
              <a:latin typeface="Comic Sans MS"/>
              <a:cs typeface="Comic Sans MS"/>
            </a:endParaRPr>
          </a:p>
        </p:txBody>
      </p:sp>
    </p:spTree>
    <p:extLst>
      <p:ext uri="{BB962C8B-B14F-4D97-AF65-F5344CB8AC3E}">
        <p14:creationId xmlns:p14="http://schemas.microsoft.com/office/powerpoint/2010/main" val="128241371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558800"/>
          </a:xfrm>
        </p:spPr>
        <p:txBody>
          <a:bodyPr/>
          <a:lstStyle/>
          <a:p>
            <a:r>
              <a:rPr lang="en-US" sz="2800" dirty="0" smtClean="0">
                <a:latin typeface="Comic Sans MS" pitchFamily="66" charset="0"/>
              </a:rPr>
              <a:t>Research Group Theme:  X-Ray Interface Science</a:t>
            </a:r>
            <a:endParaRPr lang="en-US" sz="2800" dirty="0">
              <a:latin typeface="Comic Sans MS" pitchFamily="66" charset="0"/>
            </a:endParaRPr>
          </a:p>
        </p:txBody>
      </p:sp>
      <p:cxnSp>
        <p:nvCxnSpPr>
          <p:cNvPr id="5" name="Straight Connector 4"/>
          <p:cNvCxnSpPr/>
          <p:nvPr/>
        </p:nvCxnSpPr>
        <p:spPr bwMode="auto">
          <a:xfrm>
            <a:off x="12700" y="736600"/>
            <a:ext cx="91440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53" name="Picture 52" descr="xsw rev..jpg"/>
          <p:cNvPicPr>
            <a:picLocks noChangeAspect="1"/>
          </p:cNvPicPr>
          <p:nvPr/>
        </p:nvPicPr>
        <p:blipFill rotWithShape="1">
          <a:blip r:embed="rId3"/>
          <a:srcRect l="7709" t="11825" r="54362" b="49375"/>
          <a:stretch/>
        </p:blipFill>
        <p:spPr>
          <a:xfrm>
            <a:off x="5560560" y="1100668"/>
            <a:ext cx="1263362" cy="991765"/>
          </a:xfrm>
          <a:prstGeom prst="rect">
            <a:avLst/>
          </a:prstGeom>
        </p:spPr>
      </p:pic>
      <p:sp>
        <p:nvSpPr>
          <p:cNvPr id="4" name="TextBox 3"/>
          <p:cNvSpPr txBox="1"/>
          <p:nvPr/>
        </p:nvSpPr>
        <p:spPr>
          <a:xfrm>
            <a:off x="90457" y="759485"/>
            <a:ext cx="6583854" cy="3046988"/>
          </a:xfrm>
          <a:prstGeom prst="rect">
            <a:avLst/>
          </a:prstGeom>
          <a:noFill/>
        </p:spPr>
        <p:txBody>
          <a:bodyPr wrap="none" rtlCol="0">
            <a:spAutoFit/>
          </a:bodyPr>
          <a:lstStyle/>
          <a:p>
            <a:pPr marL="285750" indent="-285750">
              <a:buFont typeface="Arial"/>
              <a:buChar char="•"/>
            </a:pPr>
            <a:r>
              <a:rPr lang="en-US" sz="2400" dirty="0" smtClean="0">
                <a:latin typeface="Comic Sans MS"/>
                <a:cs typeface="Comic Sans MS"/>
              </a:rPr>
              <a:t>Organic/Inorganic  Hybrid Interfaces</a:t>
            </a:r>
          </a:p>
          <a:p>
            <a:pPr marL="285750" indent="-285750">
              <a:buFont typeface="Arial"/>
              <a:buChar char="•"/>
            </a:pPr>
            <a:r>
              <a:rPr lang="en-US" sz="2400" dirty="0" smtClean="0">
                <a:latin typeface="Comic Sans MS"/>
                <a:cs typeface="Comic Sans MS"/>
              </a:rPr>
              <a:t>2D Materials  </a:t>
            </a:r>
          </a:p>
          <a:p>
            <a:pPr marL="285750" indent="-285750">
              <a:buFont typeface="Arial"/>
              <a:buChar char="•"/>
            </a:pPr>
            <a:r>
              <a:rPr lang="en-US" sz="2400" dirty="0" smtClean="0">
                <a:latin typeface="Comic Sans MS"/>
                <a:cs typeface="Comic Sans MS"/>
              </a:rPr>
              <a:t>Oxide Supported Catalysts</a:t>
            </a:r>
            <a:endParaRPr lang="en-US" sz="2400" dirty="0">
              <a:latin typeface="Comic Sans MS"/>
              <a:cs typeface="Comic Sans MS"/>
            </a:endParaRPr>
          </a:p>
          <a:p>
            <a:pPr marL="285750" indent="-285750">
              <a:buFont typeface="Arial"/>
              <a:buChar char="•"/>
            </a:pPr>
            <a:r>
              <a:rPr lang="en-US" sz="2400" dirty="0" smtClean="0">
                <a:latin typeface="Comic Sans MS"/>
                <a:cs typeface="Comic Sans MS"/>
              </a:rPr>
              <a:t>Super Alloy Films  MGI</a:t>
            </a:r>
          </a:p>
          <a:p>
            <a:pPr marL="285750" indent="-285750">
              <a:buFont typeface="Arial"/>
              <a:buChar char="•"/>
            </a:pPr>
            <a:r>
              <a:rPr lang="en-US" sz="2400" dirty="0" smtClean="0">
                <a:latin typeface="Comic Sans MS"/>
                <a:cs typeface="Comic Sans MS"/>
              </a:rPr>
              <a:t>Amorphous Oxide Semiconductors</a:t>
            </a:r>
          </a:p>
          <a:p>
            <a:pPr marL="285750" indent="-285750">
              <a:buFont typeface="Arial"/>
              <a:buChar char="•"/>
            </a:pPr>
            <a:r>
              <a:rPr lang="en-US" sz="2400" dirty="0" smtClean="0">
                <a:latin typeface="Comic Sans MS"/>
                <a:cs typeface="Comic Sans MS"/>
              </a:rPr>
              <a:t>Electrode-</a:t>
            </a:r>
            <a:r>
              <a:rPr lang="en-US" sz="2400" dirty="0">
                <a:latin typeface="Comic Sans MS"/>
                <a:cs typeface="Comic Sans MS"/>
              </a:rPr>
              <a:t>Electrolyte </a:t>
            </a:r>
            <a:r>
              <a:rPr lang="en-US" sz="2400" dirty="0" smtClean="0">
                <a:latin typeface="Comic Sans MS"/>
                <a:cs typeface="Comic Sans MS"/>
              </a:rPr>
              <a:t>Interface </a:t>
            </a:r>
          </a:p>
          <a:p>
            <a:pPr marL="285750" indent="-285750">
              <a:buFont typeface="Arial"/>
              <a:buChar char="•"/>
            </a:pPr>
            <a:r>
              <a:rPr lang="en-US" sz="2400" dirty="0" smtClean="0">
                <a:latin typeface="Comic Sans MS"/>
                <a:cs typeface="Comic Sans MS"/>
              </a:rPr>
              <a:t>Molecular Assembly (Membranes &amp; Fibers)</a:t>
            </a:r>
          </a:p>
          <a:p>
            <a:pPr marL="285750" indent="-285750">
              <a:buFont typeface="Arial"/>
              <a:buChar char="•"/>
            </a:pPr>
            <a:r>
              <a:rPr lang="en-US" sz="2400" dirty="0" smtClean="0">
                <a:latin typeface="Comic Sans MS"/>
                <a:cs typeface="Comic Sans MS"/>
              </a:rPr>
              <a:t>DNA-Nanoparticle Assembly</a:t>
            </a:r>
          </a:p>
        </p:txBody>
      </p:sp>
      <p:pic>
        <p:nvPicPr>
          <p:cNvPr id="36" name="Picture 34" descr="Image for the Report_6.15.10.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8141" y="5226472"/>
            <a:ext cx="3135908"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6" name="组 21"/>
          <p:cNvGrpSpPr/>
          <p:nvPr/>
        </p:nvGrpSpPr>
        <p:grpSpPr>
          <a:xfrm>
            <a:off x="7206703" y="871877"/>
            <a:ext cx="1752481" cy="1601156"/>
            <a:chOff x="5845292" y="176572"/>
            <a:chExt cx="2413615" cy="2298156"/>
          </a:xfrm>
        </p:grpSpPr>
        <p:grpSp>
          <p:nvGrpSpPr>
            <p:cNvPr id="47" name="组 16"/>
            <p:cNvGrpSpPr/>
            <p:nvPr/>
          </p:nvGrpSpPr>
          <p:grpSpPr>
            <a:xfrm>
              <a:off x="5845292" y="270680"/>
              <a:ext cx="2408954" cy="2204048"/>
              <a:chOff x="5845292" y="36712"/>
              <a:chExt cx="2408954" cy="2204048"/>
            </a:xfrm>
          </p:grpSpPr>
          <p:pic>
            <p:nvPicPr>
              <p:cNvPr id="52" name="图片 14"/>
              <p:cNvPicPr>
                <a:picLocks noChangeAspect="1"/>
              </p:cNvPicPr>
              <p:nvPr/>
            </p:nvPicPr>
            <p:blipFill rotWithShape="1">
              <a:blip r:embed="rId5"/>
              <a:srcRect l="51680" t="5526" r="31151" b="66886"/>
              <a:stretch/>
            </p:blipFill>
            <p:spPr>
              <a:xfrm>
                <a:off x="6227450" y="36712"/>
                <a:ext cx="2026796" cy="2185923"/>
              </a:xfrm>
              <a:prstGeom prst="rect">
                <a:avLst/>
              </a:prstGeom>
            </p:spPr>
          </p:pic>
          <p:sp>
            <p:nvSpPr>
              <p:cNvPr id="55" name="矩形 15"/>
              <p:cNvSpPr/>
              <p:nvPr/>
            </p:nvSpPr>
            <p:spPr>
              <a:xfrm>
                <a:off x="5845292" y="852755"/>
                <a:ext cx="634942" cy="1388005"/>
              </a:xfrm>
              <a:prstGeom prst="rect">
                <a:avLst/>
              </a:prstGeom>
              <a:ln>
                <a:solidFill>
                  <a:srgbClr val="FFFFFF"/>
                </a:solidFill>
              </a:ln>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grpSp>
        <p:sp>
          <p:nvSpPr>
            <p:cNvPr id="48" name="矩形 17"/>
            <p:cNvSpPr/>
            <p:nvPr/>
          </p:nvSpPr>
          <p:spPr>
            <a:xfrm>
              <a:off x="6430107" y="1794296"/>
              <a:ext cx="1828800" cy="127532"/>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sp>
          <p:nvSpPr>
            <p:cNvPr id="49" name="矩形 19"/>
            <p:cNvSpPr/>
            <p:nvPr/>
          </p:nvSpPr>
          <p:spPr>
            <a:xfrm>
              <a:off x="6430107" y="2103598"/>
              <a:ext cx="1828800" cy="354418"/>
            </a:xfrm>
            <a:prstGeom prst="rect">
              <a:avLst/>
            </a:prstGeom>
            <a:solidFill>
              <a:schemeClr val="tx1">
                <a:lumMod val="50000"/>
                <a:lumOff val="50000"/>
              </a:schemeClr>
            </a:solidFill>
            <a:ln>
              <a:solidFill>
                <a:schemeClr val="tx1">
                  <a:lumMod val="50000"/>
                  <a:lumOff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2000" b="1" dirty="0" smtClean="0">
                  <a:latin typeface="Arial"/>
                  <a:cs typeface="Arial"/>
                </a:rPr>
                <a:t>Si</a:t>
              </a:r>
            </a:p>
          </p:txBody>
        </p:sp>
        <p:sp>
          <p:nvSpPr>
            <p:cNvPr id="50" name="矩形 18"/>
            <p:cNvSpPr/>
            <p:nvPr/>
          </p:nvSpPr>
          <p:spPr>
            <a:xfrm>
              <a:off x="6430107" y="1928449"/>
              <a:ext cx="1828800" cy="173736"/>
            </a:xfrm>
            <a:prstGeom prst="rect">
              <a:avLst/>
            </a:prstGeom>
            <a:solidFill>
              <a:schemeClr val="bg1">
                <a:lumMod val="75000"/>
              </a:schemeClr>
            </a:solidFill>
            <a:ln>
              <a:solidFill>
                <a:schemeClr val="bg1">
                  <a:lumMod val="85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kumimoji="1" lang="en-US" altLang="zh-CN" sz="2000" b="1" dirty="0" smtClean="0"/>
                <a:t>SiO</a:t>
              </a:r>
              <a:r>
                <a:rPr kumimoji="1" lang="en-US" altLang="zh-CN" sz="2000" b="1" baseline="-25000" dirty="0" smtClean="0"/>
                <a:t>2</a:t>
              </a:r>
              <a:endParaRPr kumimoji="1" lang="zh-CN" altLang="en-US" sz="2000" b="1" dirty="0"/>
            </a:p>
          </p:txBody>
        </p:sp>
        <p:sp>
          <p:nvSpPr>
            <p:cNvPr id="51" name="矩形 20"/>
            <p:cNvSpPr/>
            <p:nvPr/>
          </p:nvSpPr>
          <p:spPr>
            <a:xfrm>
              <a:off x="6348581" y="176572"/>
              <a:ext cx="1774012" cy="127532"/>
            </a:xfrm>
            <a:prstGeom prst="rect">
              <a:avLst/>
            </a:prstGeom>
            <a:solidFill>
              <a:schemeClr val="tx2">
                <a:lumMod val="60000"/>
                <a:lumOff val="40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zh-CN" altLang="en-US" dirty="0"/>
            </a:p>
          </p:txBody>
        </p:sp>
      </p:grpSp>
      <p:pic>
        <p:nvPicPr>
          <p:cNvPr id="3" name="Picture 2"/>
          <p:cNvPicPr>
            <a:picLocks noChangeAspect="1"/>
          </p:cNvPicPr>
          <p:nvPr/>
        </p:nvPicPr>
        <p:blipFill>
          <a:blip r:embed="rId6"/>
          <a:stretch>
            <a:fillRect/>
          </a:stretch>
        </p:blipFill>
        <p:spPr>
          <a:xfrm>
            <a:off x="160615" y="4305366"/>
            <a:ext cx="1901331" cy="1987755"/>
          </a:xfrm>
          <a:prstGeom prst="rect">
            <a:avLst/>
          </a:prstGeom>
        </p:spPr>
      </p:pic>
      <p:pic>
        <p:nvPicPr>
          <p:cNvPr id="16" name="Picture 390" descr="D:\x ray\vesicle project\presentation\Vesicles from Mark\vesicle pH 13.tif"/>
          <p:cNvPicPr>
            <a:picLocks noChangeAspect="1" noChangeArrowheads="1"/>
          </p:cNvPicPr>
          <p:nvPr/>
        </p:nvPicPr>
        <p:blipFill>
          <a:blip r:embed="rId7" cstate="print"/>
          <a:srcRect l="7146" t="14610" r="7542" b="31639"/>
          <a:stretch>
            <a:fillRect/>
          </a:stretch>
        </p:blipFill>
        <p:spPr bwMode="auto">
          <a:xfrm>
            <a:off x="3808466" y="3733866"/>
            <a:ext cx="2419350" cy="1143000"/>
          </a:xfrm>
          <a:prstGeom prst="rect">
            <a:avLst/>
          </a:prstGeom>
          <a:noFill/>
          <a:ln w="9525">
            <a:noFill/>
            <a:miter lim="800000"/>
            <a:headEnd/>
            <a:tailEnd/>
          </a:ln>
        </p:spPr>
      </p:pic>
      <p:pic>
        <p:nvPicPr>
          <p:cNvPr id="17" name="Picture 4"/>
          <p:cNvPicPr>
            <a:picLocks noChangeAspect="1" noChangeArrowheads="1"/>
          </p:cNvPicPr>
          <p:nvPr/>
        </p:nvPicPr>
        <p:blipFill rotWithShape="1">
          <a:blip r:embed="rId8">
            <a:extLst>
              <a:ext uri="{28A0092B-C50C-407E-A947-70E740481C1C}">
                <a14:useLocalDpi xmlns:a14="http://schemas.microsoft.com/office/drawing/2010/main" val="0"/>
              </a:ext>
            </a:extLst>
          </a:blip>
          <a:srcRect l="-4116" t="29259" r="25995" b="16474"/>
          <a:stretch/>
        </p:blipFill>
        <p:spPr bwMode="auto">
          <a:xfrm>
            <a:off x="6570006" y="2882062"/>
            <a:ext cx="2306784" cy="211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459135" y="4305366"/>
            <a:ext cx="1782334" cy="221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a:tailEnd/>
              </a14:hiddenLine>
            </a:ext>
          </a:extLst>
        </p:spPr>
      </p:pic>
    </p:spTree>
    <p:extLst>
      <p:ext uri="{BB962C8B-B14F-4D97-AF65-F5344CB8AC3E}">
        <p14:creationId xmlns:p14="http://schemas.microsoft.com/office/powerpoint/2010/main" val="4164109260"/>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0" y="0"/>
            <a:ext cx="9067800" cy="6629400"/>
          </a:xfrm>
        </p:spPr>
        <p:txBody>
          <a:bodyPr/>
          <a:lstStyle/>
          <a:p>
            <a:pPr algn="l" eaLnBrk="1" hangingPunct="1">
              <a:lnSpc>
                <a:spcPct val="130000"/>
              </a:lnSpc>
            </a:pPr>
            <a:r>
              <a:rPr lang="en-US" sz="2800" b="1" dirty="0">
                <a:latin typeface="Comic Sans MS"/>
                <a:ea typeface="ヒラギノ角ゴ Pro W3" charset="0"/>
                <a:cs typeface="Comic Sans MS"/>
              </a:rPr>
              <a:t>Some X-ray Basics:</a:t>
            </a:r>
            <a:r>
              <a:rPr lang="en-US" sz="2000" dirty="0">
                <a:latin typeface="Comic Sans MS"/>
                <a:ea typeface="ヒラギノ角ゴ Pro W3" charset="0"/>
                <a:cs typeface="Comic Sans MS"/>
              </a:rPr>
              <a:t/>
            </a:r>
            <a:br>
              <a:rPr lang="en-US" sz="2000" dirty="0">
                <a:latin typeface="Comic Sans MS"/>
                <a:ea typeface="ヒラギノ角ゴ Pro W3" charset="0"/>
                <a:cs typeface="Comic Sans MS"/>
              </a:rPr>
            </a:br>
            <a:r>
              <a:rPr lang="en-US" sz="2000" dirty="0">
                <a:latin typeface="Comic Sans MS"/>
                <a:ea typeface="ヒラギノ角ゴ Pro W3" charset="0"/>
                <a:cs typeface="Comic Sans MS"/>
              </a:rPr>
              <a:t> </a:t>
            </a:r>
            <a:br>
              <a:rPr lang="en-US" sz="2000" dirty="0">
                <a:latin typeface="Comic Sans MS"/>
                <a:ea typeface="ヒラギノ角ゴ Pro W3" charset="0"/>
                <a:cs typeface="Comic Sans MS"/>
              </a:rPr>
            </a:br>
            <a:r>
              <a:rPr lang="en-US" sz="2400" b="1" dirty="0">
                <a:latin typeface="Comic Sans MS"/>
                <a:ea typeface="ヒラギノ角ゴ Pro W3" charset="0"/>
                <a:cs typeface="Comic Sans MS"/>
              </a:rPr>
              <a:t>Wave</a:t>
            </a:r>
            <a:r>
              <a:rPr lang="en-US" sz="2400" dirty="0">
                <a:latin typeface="Comic Sans MS"/>
                <a:ea typeface="ヒラギノ角ゴ Pro W3" charset="0"/>
                <a:cs typeface="Comic Sans MS"/>
              </a:rPr>
              <a:t> Property </a:t>
            </a:r>
            <a:r>
              <a:rPr lang="en-US" sz="2400" dirty="0" smtClean="0">
                <a:solidFill>
                  <a:srgbClr val="FF0000"/>
                </a:solidFill>
                <a:latin typeface="Wingdings"/>
                <a:ea typeface="Wingdings"/>
                <a:cs typeface="Wingdings"/>
                <a:sym typeface="Wingdings"/>
              </a:rPr>
              <a:t></a:t>
            </a:r>
            <a:r>
              <a:rPr lang="en-US" sz="2400" dirty="0" smtClean="0">
                <a:solidFill>
                  <a:srgbClr val="FF0000"/>
                </a:solidFill>
                <a:latin typeface="Comic Sans MS"/>
                <a:ea typeface="ヒラギノ角ゴ Pro W3" charset="0"/>
                <a:cs typeface="Comic Sans MS"/>
              </a:rPr>
              <a:t>Structural </a:t>
            </a:r>
            <a:r>
              <a:rPr lang="en-US" sz="2400" dirty="0">
                <a:solidFill>
                  <a:srgbClr val="FF0000"/>
                </a:solidFill>
                <a:latin typeface="Comic Sans MS"/>
                <a:ea typeface="ヒラギノ角ゴ Pro W3" charset="0"/>
                <a:cs typeface="Comic Sans MS"/>
              </a:rPr>
              <a:t>Info</a:t>
            </a:r>
            <a:br>
              <a:rPr lang="en-US" sz="2400" dirty="0">
                <a:solidFill>
                  <a:srgbClr val="FF0000"/>
                </a:solidFill>
                <a:latin typeface="Comic Sans MS"/>
                <a:ea typeface="ヒラギノ角ゴ Pro W3" charset="0"/>
                <a:cs typeface="Comic Sans MS"/>
              </a:rPr>
            </a:br>
            <a:r>
              <a:rPr lang="en-US" sz="2400" dirty="0">
                <a:latin typeface="Comic Sans MS"/>
                <a:ea typeface="ヒラギノ角ゴ Pro W3" charset="0"/>
                <a:cs typeface="Comic Sans MS"/>
              </a:rPr>
              <a:t> </a:t>
            </a:r>
            <a:r>
              <a:rPr lang="en-US" sz="2400" dirty="0" err="1" smtClean="0">
                <a:latin typeface="Lucida Grande"/>
                <a:ea typeface="Lucida Grande"/>
                <a:cs typeface="Lucida Grande"/>
              </a:rPr>
              <a:t>λ</a:t>
            </a:r>
            <a:r>
              <a:rPr lang="en-US" sz="2400" dirty="0" smtClean="0">
                <a:latin typeface="Lucida Grande"/>
                <a:ea typeface="Lucida Grande"/>
                <a:cs typeface="Lucida Grande"/>
              </a:rPr>
              <a:t> </a:t>
            </a:r>
            <a:r>
              <a:rPr lang="en-US" sz="2400" dirty="0" smtClean="0">
                <a:latin typeface="Comic Sans MS"/>
                <a:ea typeface="ヒラギノ角ゴ Pro W3" charset="0"/>
                <a:cs typeface="Comic Sans MS"/>
              </a:rPr>
              <a:t>= </a:t>
            </a:r>
            <a:r>
              <a:rPr lang="en-US" sz="2400" dirty="0">
                <a:latin typeface="Comic Sans MS"/>
                <a:ea typeface="ヒラギノ角ゴ Pro W3" charset="0"/>
                <a:cs typeface="Comic Sans MS"/>
              </a:rPr>
              <a:t>0.1 to 10 </a:t>
            </a:r>
            <a:r>
              <a:rPr lang="en-US" sz="2400" dirty="0" err="1">
                <a:latin typeface="Comic Sans MS"/>
                <a:ea typeface="ヒラギノ角ゴ Pro W3" charset="0"/>
                <a:cs typeface="Comic Sans MS"/>
              </a:rPr>
              <a:t>Å</a:t>
            </a:r>
            <a:r>
              <a:rPr lang="en-US" sz="2400" dirty="0">
                <a:latin typeface="Comic Sans MS"/>
                <a:ea typeface="ヒラギノ角ゴ Pro W3" charset="0"/>
                <a:cs typeface="Comic Sans MS"/>
              </a:rPr>
              <a:t> wavelength E-M radiation</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X-rays scatter coherently from electrons</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a:r>
            <a:br>
              <a:rPr lang="en-US" sz="2400" dirty="0">
                <a:latin typeface="Comic Sans MS"/>
                <a:ea typeface="ヒラギノ角ゴ Pro W3" charset="0"/>
                <a:cs typeface="Comic Sans MS"/>
              </a:rPr>
            </a:br>
            <a:r>
              <a:rPr lang="en-US" sz="2400" b="1" dirty="0">
                <a:latin typeface="Comic Sans MS"/>
                <a:ea typeface="ヒラギノ角ゴ Pro W3" charset="0"/>
                <a:cs typeface="Comic Sans MS"/>
              </a:rPr>
              <a:t>Particle </a:t>
            </a:r>
            <a:r>
              <a:rPr lang="en-US" sz="2400" dirty="0">
                <a:latin typeface="Comic Sans MS"/>
                <a:ea typeface="ヒラギノ角ゴ Pro W3" charset="0"/>
                <a:cs typeface="Comic Sans MS"/>
              </a:rPr>
              <a:t>Property </a:t>
            </a:r>
            <a:r>
              <a:rPr lang="en-US" sz="2400" dirty="0" smtClean="0">
                <a:solidFill>
                  <a:srgbClr val="FF0000"/>
                </a:solidFill>
                <a:latin typeface="Wingdings"/>
                <a:ea typeface="Wingdings"/>
                <a:cs typeface="Wingdings"/>
                <a:sym typeface="Wingdings"/>
              </a:rPr>
              <a:t></a:t>
            </a:r>
            <a:r>
              <a:rPr lang="en-US" sz="2400" dirty="0" smtClean="0">
                <a:solidFill>
                  <a:srgbClr val="FF0000"/>
                </a:solidFill>
                <a:latin typeface="Comic Sans MS"/>
                <a:ea typeface="ヒラギノ角ゴ Pro W3" charset="0"/>
                <a:cs typeface="Comic Sans MS"/>
              </a:rPr>
              <a:t>Compositional </a:t>
            </a:r>
            <a:r>
              <a:rPr lang="en-US" sz="2400" dirty="0">
                <a:solidFill>
                  <a:srgbClr val="FF0000"/>
                </a:solidFill>
                <a:latin typeface="Comic Sans MS"/>
                <a:ea typeface="ヒラギノ角ゴ Pro W3" charset="0"/>
                <a:cs typeface="Comic Sans MS"/>
              </a:rPr>
              <a:t>Info</a:t>
            </a:r>
            <a:r>
              <a:rPr lang="en-US" sz="2400" dirty="0">
                <a:latin typeface="Comic Sans MS"/>
                <a:ea typeface="ヒラギノ角ゴ Pro W3" charset="0"/>
                <a:cs typeface="Comic Sans MS"/>
              </a:rPr>
              <a:t> </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a:t>
            </a:r>
            <a:r>
              <a:rPr lang="en-US" sz="2400" dirty="0" smtClean="0">
                <a:latin typeface="Comic Sans MS"/>
                <a:ea typeface="ヒラギノ角ゴ Pro W3" charset="0"/>
                <a:cs typeface="Comic Sans MS"/>
              </a:rPr>
              <a:t>E</a:t>
            </a:r>
            <a:r>
              <a:rPr lang="en-US" sz="2400" baseline="-25000" dirty="0" smtClean="0">
                <a:latin typeface="Lucida Grande"/>
                <a:ea typeface="Lucida Grande"/>
                <a:cs typeface="Lucida Grande"/>
              </a:rPr>
              <a:t>ϒ </a:t>
            </a:r>
            <a:r>
              <a:rPr lang="en-US" sz="2400" dirty="0" smtClean="0">
                <a:latin typeface="Comic Sans MS"/>
                <a:ea typeface="ヒラギノ角ゴ Pro W3" charset="0"/>
                <a:cs typeface="Comic Sans MS"/>
              </a:rPr>
              <a:t>= </a:t>
            </a:r>
            <a:r>
              <a:rPr lang="en-US" sz="2400" dirty="0">
                <a:latin typeface="Comic Sans MS"/>
                <a:ea typeface="ヒラギノ角ゴ Pro W3" charset="0"/>
                <a:cs typeface="Comic Sans MS"/>
              </a:rPr>
              <a:t>1 to 100 </a:t>
            </a:r>
            <a:r>
              <a:rPr lang="en-US" sz="2400" dirty="0" err="1">
                <a:latin typeface="Comic Sans MS"/>
                <a:ea typeface="ヒラギノ角ゴ Pro W3" charset="0"/>
                <a:cs typeface="Comic Sans MS"/>
              </a:rPr>
              <a:t>keV</a:t>
            </a:r>
            <a:r>
              <a:rPr lang="en-US" sz="2400" dirty="0">
                <a:latin typeface="Comic Sans MS"/>
                <a:ea typeface="ヒラギノ角ゴ Pro W3" charset="0"/>
                <a:cs typeface="Comic Sans MS"/>
              </a:rPr>
              <a:t> energy  </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Photo effect: Inner shell (K, L) ionization</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XRF </a:t>
            </a:r>
            <a:r>
              <a:rPr lang="en-US" sz="2400" dirty="0" smtClean="0">
                <a:latin typeface="Comic Sans MS"/>
                <a:ea typeface="ヒラギノ角ゴ Pro W3" charset="0"/>
                <a:cs typeface="Comic Sans MS"/>
              </a:rPr>
              <a:t>: </a:t>
            </a:r>
            <a:r>
              <a:rPr lang="en-US" sz="2400" dirty="0">
                <a:latin typeface="Comic Sans MS"/>
                <a:ea typeface="ヒラギノ角ゴ Pro W3" charset="0"/>
                <a:cs typeface="Comic Sans MS"/>
              </a:rPr>
              <a:t>Decay of excited ion to ground state by</a:t>
            </a:r>
            <a:br>
              <a:rPr lang="en-US" sz="2400" dirty="0">
                <a:latin typeface="Comic Sans MS"/>
                <a:ea typeface="ヒラギノ角ゴ Pro W3" charset="0"/>
                <a:cs typeface="Comic Sans MS"/>
              </a:rPr>
            </a:br>
            <a:r>
              <a:rPr lang="en-US" sz="2400" dirty="0">
                <a:latin typeface="Comic Sans MS"/>
                <a:ea typeface="ヒラギノ角ゴ Pro W3" charset="0"/>
                <a:cs typeface="Comic Sans MS"/>
              </a:rPr>
              <a:t>                                        characteristic XRF emission</a:t>
            </a:r>
            <a:r>
              <a:rPr lang="en-US" sz="2000" dirty="0">
                <a:latin typeface="Comic Sans MS"/>
                <a:ea typeface="ヒラギノ角ゴ Pro W3" charset="0"/>
                <a:cs typeface="Comic Sans MS"/>
              </a:rPr>
              <a:t/>
            </a:r>
            <a:br>
              <a:rPr lang="en-US" sz="2000" dirty="0">
                <a:latin typeface="Comic Sans MS"/>
                <a:ea typeface="ヒラギノ角ゴ Pro W3" charset="0"/>
                <a:cs typeface="Comic Sans MS"/>
              </a:rPr>
            </a:br>
            <a:endParaRPr lang="en-US" sz="2000" dirty="0">
              <a:latin typeface="Comic Sans MS"/>
              <a:ea typeface="ヒラギノ角ゴ Pro W3" charset="0"/>
              <a:cs typeface="Comic Sans MS"/>
            </a:endParaRP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43600" y="990600"/>
            <a:ext cx="2463800" cy="11176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03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5400" y="228600"/>
            <a:ext cx="3900488" cy="3013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59" name="Text Box 1037"/>
          <p:cNvSpPr txBox="1">
            <a:spLocks noChangeArrowheads="1"/>
          </p:cNvSpPr>
          <p:nvPr/>
        </p:nvSpPr>
        <p:spPr bwMode="auto">
          <a:xfrm>
            <a:off x="609600" y="76200"/>
            <a:ext cx="5867400" cy="5386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ヒラギノ角ゴ Pro W3" charset="0"/>
                <a:cs typeface="ヒラギノ角ゴ Pro W3" charset="0"/>
              </a:defRPr>
            </a:lvl1pPr>
            <a:lvl2pPr marL="37931725" indent="-37474525">
              <a:defRPr sz="2400">
                <a:solidFill>
                  <a:schemeClr val="tx1"/>
                </a:solidFill>
                <a:latin typeface="Times" charset="0"/>
                <a:ea typeface="ヒラギノ角ゴ Pro W3" charset="0"/>
                <a:cs typeface="ヒラギノ角ゴ Pro W3" charset="0"/>
              </a:defRPr>
            </a:lvl2pPr>
            <a:lvl3pPr>
              <a:defRPr sz="2400">
                <a:solidFill>
                  <a:schemeClr val="tx1"/>
                </a:solidFill>
                <a:latin typeface="Times" charset="0"/>
                <a:ea typeface="ヒラギノ角ゴ Pro W3" charset="0"/>
                <a:cs typeface="ヒラギノ角ゴ Pro W3" charset="0"/>
              </a:defRPr>
            </a:lvl3pPr>
            <a:lvl4pPr>
              <a:defRPr sz="2400">
                <a:solidFill>
                  <a:schemeClr val="tx1"/>
                </a:solidFill>
                <a:latin typeface="Times" charset="0"/>
                <a:ea typeface="ヒラギノ角ゴ Pro W3" charset="0"/>
                <a:cs typeface="ヒラギノ角ゴ Pro W3" charset="0"/>
              </a:defRPr>
            </a:lvl4pPr>
            <a:lvl5pPr>
              <a:defRPr sz="2400">
                <a:solidFill>
                  <a:schemeClr val="tx1"/>
                </a:solidFill>
                <a:latin typeface="Times" charset="0"/>
                <a:ea typeface="ヒラギノ角ゴ Pro W3" charset="0"/>
                <a:cs typeface="ヒラギノ角ゴ Pro W3" charset="0"/>
              </a:defRPr>
            </a:lvl5pPr>
            <a:lvl6pPr marL="4572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6pPr>
            <a:lvl7pPr marL="9144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7pPr>
            <a:lvl8pPr marL="13716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8pPr>
            <a:lvl9pPr marL="1828800" eaLnBrk="0" fontAlgn="base" hangingPunct="0">
              <a:spcBef>
                <a:spcPct val="0"/>
              </a:spcBef>
              <a:spcAft>
                <a:spcPct val="0"/>
              </a:spcAft>
              <a:defRPr sz="2400">
                <a:solidFill>
                  <a:schemeClr val="tx1"/>
                </a:solidFill>
                <a:latin typeface="Times" charset="0"/>
                <a:ea typeface="ヒラギノ角ゴ Pro W3" charset="0"/>
                <a:cs typeface="ヒラギノ角ゴ Pro W3" charset="0"/>
              </a:defRPr>
            </a:lvl9pPr>
          </a:lstStyle>
          <a:p>
            <a:r>
              <a:rPr lang="en-US" sz="3200" b="1" dirty="0">
                <a:solidFill>
                  <a:srgbClr val="FF0000"/>
                </a:solidFill>
                <a:latin typeface="Comic Sans MS"/>
                <a:cs typeface="Comic Sans MS"/>
              </a:rPr>
              <a:t>X-ray Vision</a:t>
            </a:r>
            <a:endParaRPr lang="en-US" sz="3200" dirty="0">
              <a:latin typeface="Comic Sans MS"/>
              <a:cs typeface="Comic Sans MS"/>
            </a:endParaRPr>
          </a:p>
          <a:p>
            <a:endParaRPr lang="en-US" dirty="0">
              <a:latin typeface="Comic Sans MS"/>
              <a:cs typeface="Comic Sans MS"/>
            </a:endParaRPr>
          </a:p>
          <a:p>
            <a:r>
              <a:rPr lang="en-US" b="1" dirty="0" smtClean="0">
                <a:latin typeface="Comic Sans MS"/>
                <a:cs typeface="Comic Sans MS"/>
              </a:rPr>
              <a:t>Advantage:</a:t>
            </a:r>
            <a:endParaRPr lang="en-US" dirty="0">
              <a:latin typeface="Comic Sans MS"/>
              <a:cs typeface="Comic Sans MS"/>
            </a:endParaRPr>
          </a:p>
          <a:p>
            <a:r>
              <a:rPr lang="en-US" dirty="0">
                <a:latin typeface="Comic Sans MS"/>
                <a:cs typeface="Comic Sans MS"/>
              </a:rPr>
              <a:t>  Weak interaction with matter</a:t>
            </a:r>
          </a:p>
          <a:p>
            <a:r>
              <a:rPr lang="en-US" dirty="0">
                <a:latin typeface="Comic Sans MS"/>
                <a:cs typeface="Comic Sans MS"/>
              </a:rPr>
              <a:t>      High penetrating power</a:t>
            </a:r>
          </a:p>
          <a:p>
            <a:r>
              <a:rPr lang="en-US" dirty="0">
                <a:latin typeface="Comic Sans MS"/>
                <a:cs typeface="Comic Sans MS"/>
                <a:sym typeface="Symbol" charset="0"/>
              </a:rPr>
              <a:t>	</a:t>
            </a:r>
            <a:r>
              <a:rPr lang="en-US" b="1" dirty="0">
                <a:latin typeface="Comic Sans MS"/>
                <a:cs typeface="Comic Sans MS"/>
                <a:sym typeface="Symbol" charset="0"/>
              </a:rPr>
              <a:t></a:t>
            </a:r>
            <a:r>
              <a:rPr lang="en-US" dirty="0">
                <a:latin typeface="Comic Sans MS"/>
                <a:cs typeface="Comic Sans MS"/>
              </a:rPr>
              <a:t>In situ analysis</a:t>
            </a:r>
          </a:p>
          <a:p>
            <a:r>
              <a:rPr lang="en-US" dirty="0">
                <a:latin typeface="Comic Sans MS"/>
                <a:cs typeface="Comic Sans MS"/>
              </a:rPr>
              <a:t>           </a:t>
            </a:r>
            <a:r>
              <a:rPr lang="en-US" b="1" dirty="0">
                <a:latin typeface="Comic Sans MS"/>
                <a:cs typeface="Comic Sans MS"/>
                <a:sym typeface="Symbol" charset="0"/>
              </a:rPr>
              <a:t> </a:t>
            </a:r>
            <a:r>
              <a:rPr lang="en-US" dirty="0">
                <a:latin typeface="Comic Sans MS"/>
                <a:cs typeface="Comic Sans MS"/>
              </a:rPr>
              <a:t>Buried structures</a:t>
            </a:r>
          </a:p>
          <a:p>
            <a:endParaRPr lang="en-US" dirty="0">
              <a:latin typeface="Comic Sans MS"/>
              <a:cs typeface="Comic Sans MS"/>
            </a:endParaRPr>
          </a:p>
          <a:p>
            <a:r>
              <a:rPr lang="en-US" dirty="0">
                <a:latin typeface="Comic Sans MS"/>
                <a:cs typeface="Comic Sans MS"/>
              </a:rPr>
              <a:t>  Atomic-scale resolution</a:t>
            </a:r>
          </a:p>
          <a:p>
            <a:endParaRPr lang="en-US" dirty="0">
              <a:latin typeface="Comic Sans MS"/>
              <a:cs typeface="Comic Sans MS"/>
            </a:endParaRPr>
          </a:p>
          <a:p>
            <a:r>
              <a:rPr lang="en-US" b="1" dirty="0" smtClean="0">
                <a:latin typeface="Comic Sans MS"/>
                <a:cs typeface="Comic Sans MS"/>
              </a:rPr>
              <a:t>Problem:</a:t>
            </a:r>
            <a:endParaRPr lang="en-US" dirty="0">
              <a:latin typeface="Comic Sans MS"/>
              <a:cs typeface="Comic Sans MS"/>
            </a:endParaRPr>
          </a:p>
          <a:p>
            <a:r>
              <a:rPr lang="en-US" dirty="0">
                <a:latin typeface="Comic Sans MS"/>
                <a:cs typeface="Comic Sans MS"/>
              </a:rPr>
              <a:t> Weak interaction with matter</a:t>
            </a:r>
          </a:p>
          <a:p>
            <a:r>
              <a:rPr lang="en-US" dirty="0">
                <a:latin typeface="Comic Sans MS"/>
                <a:cs typeface="Comic Sans MS"/>
              </a:rPr>
              <a:t>      </a:t>
            </a:r>
            <a:r>
              <a:rPr lang="en-US" dirty="0" smtClean="0">
                <a:latin typeface="Comic Sans MS"/>
                <a:cs typeface="Comic Sans MS"/>
              </a:rPr>
              <a:t> </a:t>
            </a:r>
            <a:r>
              <a:rPr lang="en-US" b="1" dirty="0" smtClean="0">
                <a:latin typeface="Comic Sans MS"/>
                <a:cs typeface="Comic Sans MS"/>
                <a:sym typeface="Symbol" charset="0"/>
              </a:rPr>
              <a:t> </a:t>
            </a:r>
            <a:r>
              <a:rPr lang="en-US" dirty="0" smtClean="0">
                <a:latin typeface="Comic Sans MS"/>
                <a:cs typeface="Comic Sans MS"/>
              </a:rPr>
              <a:t>weak signal</a:t>
            </a:r>
            <a:endParaRPr lang="en-US" dirty="0">
              <a:latin typeface="Comic Sans MS"/>
              <a:cs typeface="Comic Sans MS"/>
            </a:endParaRPr>
          </a:p>
          <a:p>
            <a:endParaRPr lang="en-US" dirty="0">
              <a:latin typeface="Comic Sans MS"/>
              <a:cs typeface="Comic Sans MS"/>
            </a:endParaRPr>
          </a:p>
        </p:txBody>
      </p:sp>
      <p:sp>
        <p:nvSpPr>
          <p:cNvPr id="2" name="TextBox 1"/>
          <p:cNvSpPr txBox="1"/>
          <p:nvPr/>
        </p:nvSpPr>
        <p:spPr>
          <a:xfrm>
            <a:off x="914400" y="5410200"/>
            <a:ext cx="7653132" cy="646331"/>
          </a:xfrm>
          <a:prstGeom prst="rect">
            <a:avLst/>
          </a:prstGeom>
          <a:noFill/>
        </p:spPr>
        <p:txBody>
          <a:bodyPr wrap="none" rtlCol="0">
            <a:spAutoFit/>
          </a:bodyPr>
          <a:lstStyle/>
          <a:p>
            <a:r>
              <a:rPr lang="en-US" sz="3600" b="1" dirty="0" smtClean="0">
                <a:solidFill>
                  <a:srgbClr val="660066"/>
                </a:solidFill>
                <a:latin typeface="Comic Sans MS"/>
                <a:cs typeface="Comic Sans MS"/>
              </a:rPr>
              <a:t> Need very intense X-ray source</a:t>
            </a:r>
            <a:endParaRPr lang="en-US" sz="3600" dirty="0"/>
          </a:p>
        </p:txBody>
      </p:sp>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4" descr="SR_Isaacs_1_Page_0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00" y="14288"/>
            <a:ext cx="9118600" cy="6827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103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29000" y="1600200"/>
            <a:ext cx="5514065" cy="3731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228600" y="152400"/>
            <a:ext cx="8211378" cy="523220"/>
          </a:xfrm>
          <a:prstGeom prst="rect">
            <a:avLst/>
          </a:prstGeom>
          <a:noFill/>
        </p:spPr>
        <p:txBody>
          <a:bodyPr wrap="none" rtlCol="0">
            <a:spAutoFit/>
          </a:bodyPr>
          <a:lstStyle/>
          <a:p>
            <a:r>
              <a:rPr lang="en-US" sz="2800" dirty="0" smtClean="0">
                <a:latin typeface="Comic Sans MS"/>
                <a:cs typeface="Comic Sans MS"/>
              </a:rPr>
              <a:t>Brightest X-ray Source in Western Hemisphere</a:t>
            </a:r>
            <a:endParaRPr lang="en-US" sz="2800" dirty="0">
              <a:latin typeface="Comic Sans MS"/>
              <a:cs typeface="Comic Sans MS"/>
            </a:endParaRPr>
          </a:p>
        </p:txBody>
      </p:sp>
      <p:sp>
        <p:nvSpPr>
          <p:cNvPr id="4" name="TextBox 3"/>
          <p:cNvSpPr txBox="1"/>
          <p:nvPr/>
        </p:nvSpPr>
        <p:spPr>
          <a:xfrm>
            <a:off x="1828800" y="914400"/>
            <a:ext cx="5363768" cy="584776"/>
          </a:xfrm>
          <a:prstGeom prst="rect">
            <a:avLst/>
          </a:prstGeom>
          <a:noFill/>
        </p:spPr>
        <p:txBody>
          <a:bodyPr wrap="none" rtlCol="0">
            <a:spAutoFit/>
          </a:bodyPr>
          <a:lstStyle/>
          <a:p>
            <a:r>
              <a:rPr lang="en-US" sz="3200" dirty="0" smtClean="0">
                <a:latin typeface="Comic Sans MS"/>
                <a:cs typeface="Comic Sans MS"/>
              </a:rPr>
              <a:t>=  Advanced Photon Source</a:t>
            </a:r>
            <a:endParaRPr lang="en-US" sz="3200" dirty="0">
              <a:latin typeface="Comic Sans MS"/>
              <a:cs typeface="Comic Sans MS"/>
            </a:endParaRPr>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4191000"/>
            <a:ext cx="3439091"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3657600" y="5562600"/>
            <a:ext cx="4673600" cy="830997"/>
          </a:xfrm>
          <a:prstGeom prst="rect">
            <a:avLst/>
          </a:prstGeom>
          <a:noFill/>
        </p:spPr>
        <p:txBody>
          <a:bodyPr wrap="square" rtlCol="0">
            <a:spAutoFit/>
          </a:bodyPr>
          <a:lstStyle/>
          <a:p>
            <a:r>
              <a:rPr lang="en-US" dirty="0" smtClean="0">
                <a:latin typeface="Comic Sans MS"/>
                <a:cs typeface="Comic Sans MS"/>
              </a:rPr>
              <a:t>relativistic electrons pass thru periodic magnetic array </a:t>
            </a:r>
            <a:endParaRPr lang="en-US" dirty="0">
              <a:latin typeface="Comic Sans MS"/>
              <a:cs typeface="Comic Sans MS"/>
            </a:endParaRPr>
          </a:p>
        </p:txBody>
      </p:sp>
      <p:sp>
        <p:nvSpPr>
          <p:cNvPr id="7" name="TextBox 6"/>
          <p:cNvSpPr txBox="1"/>
          <p:nvPr/>
        </p:nvSpPr>
        <p:spPr>
          <a:xfrm>
            <a:off x="457200" y="3962400"/>
            <a:ext cx="2667000" cy="461665"/>
          </a:xfrm>
          <a:prstGeom prst="rect">
            <a:avLst/>
          </a:prstGeom>
          <a:solidFill>
            <a:schemeClr val="bg1"/>
          </a:solidFill>
        </p:spPr>
        <p:txBody>
          <a:bodyPr wrap="square" rtlCol="0">
            <a:spAutoFit/>
          </a:bodyPr>
          <a:lstStyle/>
          <a:p>
            <a:r>
              <a:rPr lang="en-US" dirty="0" err="1" smtClean="0">
                <a:latin typeface="Comic Sans MS"/>
                <a:cs typeface="Comic Sans MS"/>
              </a:rPr>
              <a:t>Undulator</a:t>
            </a:r>
            <a:r>
              <a:rPr lang="en-US" dirty="0" smtClean="0">
                <a:latin typeface="Comic Sans MS"/>
                <a:cs typeface="Comic Sans MS"/>
              </a:rPr>
              <a:t> Device    </a:t>
            </a:r>
            <a:endParaRPr lang="en-US" dirty="0">
              <a:latin typeface="Comic Sans MS"/>
              <a:cs typeface="Comic Sans MS"/>
            </a:endParaRPr>
          </a:p>
        </p:txBody>
      </p:sp>
    </p:spTree>
    <p:extLst>
      <p:ext uri="{BB962C8B-B14F-4D97-AF65-F5344CB8AC3E}">
        <p14:creationId xmlns:p14="http://schemas.microsoft.com/office/powerpoint/2010/main" val="251540252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guena.emf"/>
          <p:cNvPicPr>
            <a:picLocks noChangeAspect="1"/>
          </p:cNvPicPr>
          <p:nvPr/>
        </p:nvPicPr>
        <p:blipFill>
          <a:blip r:embed="rId2"/>
          <a:srcRect t="6466"/>
          <a:stretch>
            <a:fillRect/>
          </a:stretch>
        </p:blipFill>
        <p:spPr>
          <a:xfrm>
            <a:off x="533400" y="1031888"/>
            <a:ext cx="7753719" cy="5216512"/>
          </a:xfrm>
          <a:prstGeom prst="rect">
            <a:avLst/>
          </a:prstGeom>
        </p:spPr>
      </p:pic>
      <p:sp>
        <p:nvSpPr>
          <p:cNvPr id="2" name="Rectangle 1"/>
          <p:cNvSpPr/>
          <p:nvPr/>
        </p:nvSpPr>
        <p:spPr bwMode="auto">
          <a:xfrm>
            <a:off x="533400" y="3546488"/>
            <a:ext cx="2209800" cy="4572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5" name="Rectangle 4"/>
          <p:cNvSpPr/>
          <p:nvPr/>
        </p:nvSpPr>
        <p:spPr bwMode="auto">
          <a:xfrm>
            <a:off x="2819400" y="5832488"/>
            <a:ext cx="2895600" cy="3810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6" name="Rectangle 5"/>
          <p:cNvSpPr/>
          <p:nvPr/>
        </p:nvSpPr>
        <p:spPr bwMode="auto">
          <a:xfrm>
            <a:off x="2590800" y="3597290"/>
            <a:ext cx="457200" cy="228600"/>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a:ln>
                <a:noFill/>
              </a:ln>
              <a:solidFill>
                <a:schemeClr val="tx1"/>
              </a:solidFill>
              <a:effectLst/>
              <a:latin typeface="Times" charset="0"/>
            </a:endParaRPr>
          </a:p>
        </p:txBody>
      </p:sp>
      <p:sp>
        <p:nvSpPr>
          <p:cNvPr id="7" name="TextBox 6"/>
          <p:cNvSpPr txBox="1"/>
          <p:nvPr/>
        </p:nvSpPr>
        <p:spPr>
          <a:xfrm>
            <a:off x="381000" y="4876800"/>
            <a:ext cx="2489684" cy="769441"/>
          </a:xfrm>
          <a:prstGeom prst="rect">
            <a:avLst/>
          </a:prstGeom>
          <a:noFill/>
        </p:spPr>
        <p:txBody>
          <a:bodyPr wrap="none" rtlCol="0">
            <a:spAutoFit/>
          </a:bodyPr>
          <a:lstStyle/>
          <a:p>
            <a:r>
              <a:rPr lang="en-US" i="1" dirty="0" smtClean="0">
                <a:latin typeface="Gill Sans SemiBold"/>
                <a:cs typeface="Gill Sans SemiBold"/>
              </a:rPr>
              <a:t>Grazing Incidence</a:t>
            </a:r>
          </a:p>
          <a:p>
            <a:r>
              <a:rPr lang="en-US" sz="2000" i="1" dirty="0" smtClean="0">
                <a:latin typeface="Gill Sans SemiBold"/>
                <a:cs typeface="Gill Sans SemiBold"/>
              </a:rPr>
              <a:t>Surface Sensitivity</a:t>
            </a:r>
            <a:endParaRPr lang="en-US" sz="2000" i="1" dirty="0">
              <a:latin typeface="Gill Sans SemiBold"/>
              <a:cs typeface="Gill Sans SemiBold"/>
            </a:endParaRPr>
          </a:p>
        </p:txBody>
      </p:sp>
      <p:sp>
        <p:nvSpPr>
          <p:cNvPr id="8" name="TextBox 7"/>
          <p:cNvSpPr txBox="1"/>
          <p:nvPr/>
        </p:nvSpPr>
        <p:spPr>
          <a:xfrm>
            <a:off x="0" y="76200"/>
            <a:ext cx="9021971" cy="461665"/>
          </a:xfrm>
          <a:prstGeom prst="rect">
            <a:avLst/>
          </a:prstGeom>
          <a:noFill/>
        </p:spPr>
        <p:txBody>
          <a:bodyPr wrap="none" rtlCol="0">
            <a:spAutoFit/>
          </a:bodyPr>
          <a:lstStyle/>
          <a:p>
            <a:r>
              <a:rPr lang="en-US" dirty="0" smtClean="0">
                <a:latin typeface="Comic Sans MS"/>
                <a:cs typeface="Comic Sans MS"/>
              </a:rPr>
              <a:t>X-ray Scattering </a:t>
            </a:r>
            <a:r>
              <a:rPr lang="en-US" dirty="0" err="1" smtClean="0">
                <a:latin typeface="Comic Sans MS"/>
                <a:cs typeface="Comic Sans MS"/>
              </a:rPr>
              <a:t>Diffractometer</a:t>
            </a:r>
            <a:r>
              <a:rPr lang="en-US" dirty="0" smtClean="0">
                <a:latin typeface="Comic Sans MS"/>
                <a:cs typeface="Comic Sans MS"/>
              </a:rPr>
              <a:t> at Advanced Photon Source</a:t>
            </a:r>
            <a:endParaRPr lang="en-US" dirty="0">
              <a:latin typeface="Comic Sans MS"/>
              <a:cs typeface="Comic Sans MS"/>
            </a:endParaRPr>
          </a:p>
        </p:txBody>
      </p:sp>
    </p:spTree>
    <p:extLst>
      <p:ext uri="{BB962C8B-B14F-4D97-AF65-F5344CB8AC3E}">
        <p14:creationId xmlns:p14="http://schemas.microsoft.com/office/powerpoint/2010/main" val="133667654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228600"/>
            <a:ext cx="8901043" cy="1143000"/>
          </a:xfrm>
        </p:spPr>
        <p:txBody>
          <a:bodyPr/>
          <a:lstStyle/>
          <a:p>
            <a:r>
              <a:rPr lang="en-US" dirty="0" smtClean="0">
                <a:effectLst>
                  <a:outerShdw blurRad="50800" dist="38100" dir="2700000" algn="tl" rotWithShape="0">
                    <a:prstClr val="black">
                      <a:alpha val="40000"/>
                    </a:prstClr>
                  </a:outerShdw>
                </a:effectLst>
                <a:latin typeface="Comic Sans MS"/>
                <a:cs typeface="Comic Sans MS"/>
              </a:rPr>
              <a:t>Argonne National Laboratory</a:t>
            </a:r>
            <a:endParaRPr lang="en-US" dirty="0">
              <a:effectLst>
                <a:outerShdw blurRad="50800" dist="38100" dir="2700000" algn="tl" rotWithShape="0">
                  <a:prstClr val="black">
                    <a:alpha val="40000"/>
                  </a:prstClr>
                </a:outerShdw>
              </a:effectLst>
              <a:latin typeface="Comic Sans MS"/>
              <a:cs typeface="Comic Sans MS"/>
            </a:endParaRPr>
          </a:p>
        </p:txBody>
      </p:sp>
      <p:pic>
        <p:nvPicPr>
          <p:cNvPr id="7" name="Picture 6"/>
          <p:cNvPicPr>
            <a:picLocks noChangeAspect="1"/>
          </p:cNvPicPr>
          <p:nvPr/>
        </p:nvPicPr>
        <p:blipFill>
          <a:blip r:embed="rId2"/>
          <a:stretch>
            <a:fillRect/>
          </a:stretch>
        </p:blipFill>
        <p:spPr>
          <a:xfrm>
            <a:off x="5647136" y="2569626"/>
            <a:ext cx="3105622" cy="3824818"/>
          </a:xfrm>
          <a:prstGeom prst="rect">
            <a:avLst/>
          </a:prstGeom>
        </p:spPr>
      </p:pic>
      <p:sp>
        <p:nvSpPr>
          <p:cNvPr id="8" name="TextBox 7"/>
          <p:cNvSpPr txBox="1"/>
          <p:nvPr/>
        </p:nvSpPr>
        <p:spPr>
          <a:xfrm>
            <a:off x="7869704" y="2211349"/>
            <a:ext cx="578028" cy="400110"/>
          </a:xfrm>
          <a:prstGeom prst="rect">
            <a:avLst/>
          </a:prstGeom>
          <a:noFill/>
        </p:spPr>
        <p:txBody>
          <a:bodyPr wrap="none" lIns="91435" tIns="45718" rIns="91435" bIns="45718" rtlCol="0">
            <a:spAutoFit/>
          </a:bodyPr>
          <a:lstStyle/>
          <a:p>
            <a:r>
              <a:rPr lang="en-US" sz="2000" b="1" dirty="0">
                <a:solidFill>
                  <a:srgbClr val="800080"/>
                </a:solidFill>
                <a:latin typeface="Comic Sans MS"/>
                <a:cs typeface="Comic Sans MS"/>
              </a:rPr>
              <a:t>NU</a:t>
            </a:r>
          </a:p>
        </p:txBody>
      </p:sp>
      <p:sp>
        <p:nvSpPr>
          <p:cNvPr id="9" name="TextBox 8"/>
          <p:cNvSpPr txBox="1"/>
          <p:nvPr/>
        </p:nvSpPr>
        <p:spPr>
          <a:xfrm>
            <a:off x="4929222" y="6104309"/>
            <a:ext cx="717915" cy="400110"/>
          </a:xfrm>
          <a:prstGeom prst="rect">
            <a:avLst/>
          </a:prstGeom>
          <a:noFill/>
        </p:spPr>
        <p:txBody>
          <a:bodyPr wrap="none" lIns="91435" tIns="45718" rIns="91435" bIns="45718" rtlCol="0">
            <a:spAutoFit/>
          </a:bodyPr>
          <a:lstStyle/>
          <a:p>
            <a:r>
              <a:rPr lang="en-US" sz="2000" b="1" dirty="0">
                <a:solidFill>
                  <a:srgbClr val="008000"/>
                </a:solidFill>
                <a:latin typeface="Comic Sans MS"/>
                <a:cs typeface="Comic Sans MS"/>
              </a:rPr>
              <a:t>ANL</a:t>
            </a:r>
          </a:p>
        </p:txBody>
      </p:sp>
      <p:sp>
        <p:nvSpPr>
          <p:cNvPr id="11" name="TextBox 10"/>
          <p:cNvSpPr txBox="1"/>
          <p:nvPr/>
        </p:nvSpPr>
        <p:spPr>
          <a:xfrm>
            <a:off x="6048997" y="3531792"/>
            <a:ext cx="738704" cy="400110"/>
          </a:xfrm>
          <a:prstGeom prst="rect">
            <a:avLst/>
          </a:prstGeom>
          <a:noFill/>
        </p:spPr>
        <p:txBody>
          <a:bodyPr wrap="none" lIns="91435" tIns="45718" rIns="91435" bIns="45718" rtlCol="0">
            <a:spAutoFit/>
          </a:bodyPr>
          <a:lstStyle/>
          <a:p>
            <a:r>
              <a:rPr lang="en-US" sz="2000" b="1" dirty="0">
                <a:solidFill>
                  <a:srgbClr val="FF0000"/>
                </a:solidFill>
                <a:latin typeface="Comic Sans MS"/>
                <a:cs typeface="Comic Sans MS"/>
              </a:rPr>
              <a:t>ORD</a:t>
            </a:r>
          </a:p>
        </p:txBody>
      </p:sp>
      <p:pic>
        <p:nvPicPr>
          <p:cNvPr id="10" name="Picture 10" descr="P1010002 1"/>
          <p:cNvPicPr>
            <a:picLocks noChangeAspect="1" noChangeArrowheads="1"/>
          </p:cNvPicPr>
          <p:nvPr/>
        </p:nvPicPr>
        <p:blipFill>
          <a:blip r:embed="rId3">
            <a:extLst>
              <a:ext uri="{28A0092B-C50C-407E-A947-70E740481C1C}">
                <a14:useLocalDpi xmlns:a14="http://schemas.microsoft.com/office/drawing/2010/main" val="0"/>
              </a:ext>
            </a:extLst>
          </a:blip>
          <a:srcRect l="8861" t="8440" r="8861" b="17299"/>
          <a:stretch>
            <a:fillRect/>
          </a:stretch>
        </p:blipFill>
        <p:spPr bwMode="auto">
          <a:xfrm>
            <a:off x="304800" y="2971800"/>
            <a:ext cx="4179144" cy="282989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762000" y="2362200"/>
            <a:ext cx="2180906" cy="400110"/>
          </a:xfrm>
          <a:prstGeom prst="rect">
            <a:avLst/>
          </a:prstGeom>
          <a:noFill/>
        </p:spPr>
        <p:txBody>
          <a:bodyPr wrap="none" lIns="91435" tIns="45718" rIns="91435" bIns="45718" rtlCol="0">
            <a:spAutoFit/>
          </a:bodyPr>
          <a:lstStyle/>
          <a:p>
            <a:r>
              <a:rPr lang="en-GB" sz="2000" dirty="0">
                <a:latin typeface="Comic Sans MS"/>
                <a:cs typeface="Comic Sans MS"/>
              </a:rPr>
              <a:t>NU-ANL Carpool</a:t>
            </a:r>
          </a:p>
        </p:txBody>
      </p:sp>
      <p:sp>
        <p:nvSpPr>
          <p:cNvPr id="5" name="TextBox 4"/>
          <p:cNvSpPr txBox="1"/>
          <p:nvPr/>
        </p:nvSpPr>
        <p:spPr>
          <a:xfrm>
            <a:off x="1219200" y="1371600"/>
            <a:ext cx="5155828" cy="461665"/>
          </a:xfrm>
          <a:prstGeom prst="rect">
            <a:avLst/>
          </a:prstGeom>
          <a:noFill/>
        </p:spPr>
        <p:txBody>
          <a:bodyPr wrap="none" rtlCol="0">
            <a:spAutoFit/>
          </a:bodyPr>
          <a:lstStyle/>
          <a:p>
            <a:r>
              <a:rPr lang="en-US" dirty="0" smtClean="0">
                <a:latin typeface="Comic Sans MS"/>
                <a:cs typeface="Comic Sans MS"/>
              </a:rPr>
              <a:t>Funded by US Dept. of Energy Lab</a:t>
            </a:r>
          </a:p>
        </p:txBody>
      </p:sp>
    </p:spTree>
    <p:extLst>
      <p:ext uri="{BB962C8B-B14F-4D97-AF65-F5344CB8AC3E}">
        <p14:creationId xmlns:p14="http://schemas.microsoft.com/office/powerpoint/2010/main" val="142469545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0.3|1"/>
</p:tagLst>
</file>

<file path=ppt/tags/tag2.xml><?xml version="1.0" encoding="utf-8"?>
<p:tagLst xmlns:a="http://schemas.openxmlformats.org/drawingml/2006/main" xmlns:r="http://schemas.openxmlformats.org/officeDocument/2006/relationships" xmlns:p="http://schemas.openxmlformats.org/presentationml/2006/main">
  <p:tag name="TIMING" val="|21.6|33.9|10.2|3.8"/>
</p:tagLst>
</file>

<file path=ppt/theme/theme1.xml><?xml version="1.0" encoding="utf-8"?>
<a:theme xmlns:a="http://schemas.openxmlformats.org/drawingml/2006/main" name="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Times"/>
        <a:ea typeface=""/>
        <a:cs typeface=""/>
      </a:majorFont>
      <a:minorFont>
        <a:latin typeface="Time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4575</TotalTime>
  <Words>2278</Words>
  <Application>Microsoft Macintosh PowerPoint</Application>
  <PresentationFormat>On-screen Show (4:3)</PresentationFormat>
  <Paragraphs>279</Paragraphs>
  <Slides>23</Slides>
  <Notes>13</Notes>
  <HiddenSlides>1</HiddenSlides>
  <MMClips>0</MMClips>
  <ScaleCrop>false</ScaleCrop>
  <HeadingPairs>
    <vt:vector size="6" baseType="variant">
      <vt:variant>
        <vt:lpstr>Theme</vt:lpstr>
      </vt:variant>
      <vt:variant>
        <vt:i4>1</vt:i4>
      </vt:variant>
      <vt:variant>
        <vt:lpstr>Embedded OLE Servers</vt:lpstr>
      </vt:variant>
      <vt:variant>
        <vt:i4>0</vt:i4>
      </vt:variant>
      <vt:variant>
        <vt:lpstr>Slide Titles</vt:lpstr>
      </vt:variant>
      <vt:variant>
        <vt:i4>23</vt:i4>
      </vt:variant>
    </vt:vector>
  </HeadingPairs>
  <TitlesOfParts>
    <vt:vector size="24" baseType="lpstr">
      <vt:lpstr>Blank Presentation</vt:lpstr>
      <vt:lpstr>PowerPoint Presentation</vt:lpstr>
      <vt:lpstr>PowerPoint Presentation</vt:lpstr>
      <vt:lpstr>Research Group Theme:  X-Ray Interface Science</vt:lpstr>
      <vt:lpstr>Some X-ray Basics:   Wave Property Structural Info  λ = 0.1 to 10 Å wavelength E-M radiation   X-rays scatter coherently from electrons  Particle Property Compositional Info   Eϒ = 1 to 100 keV energy      Photo effect: Inner shell (K, L) ionization      XRF : Decay of excited ion to ground state by                                         characteristic XRF emission </vt:lpstr>
      <vt:lpstr>PowerPoint Presentation</vt:lpstr>
      <vt:lpstr>PowerPoint Presentation</vt:lpstr>
      <vt:lpstr>PowerPoint Presentation</vt:lpstr>
      <vt:lpstr>PowerPoint Presentation</vt:lpstr>
      <vt:lpstr>Argonne National Laboratory</vt:lpstr>
      <vt:lpstr>What a new student in the Bedzyk group might expect to be involved with while pursuing their PhD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Recent Highlight: Discovery of Paramagnetic Spin Seebeck Effect</vt:lpstr>
      <vt:lpstr>PowerPoint Presentation</vt:lpstr>
      <vt:lpstr>PowerPoint Presentation</vt:lpstr>
    </vt:vector>
  </TitlesOfParts>
  <Company>Northwestern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Bor-Rong Chen</cp:lastModifiedBy>
  <cp:revision>132</cp:revision>
  <cp:lastPrinted>2015-09-17T17:38:21Z</cp:lastPrinted>
  <dcterms:created xsi:type="dcterms:W3CDTF">2010-09-14T15:36:58Z</dcterms:created>
  <dcterms:modified xsi:type="dcterms:W3CDTF">2015-09-17T19:53:05Z</dcterms:modified>
</cp:coreProperties>
</file>